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sldIdLst>
    <p:sldId id="291" r:id="rId3"/>
    <p:sldId id="292" r:id="rId4"/>
    <p:sldId id="282" r:id="rId5"/>
    <p:sldId id="284" r:id="rId6"/>
    <p:sldId id="265" r:id="rId7"/>
    <p:sldId id="281" r:id="rId8"/>
    <p:sldId id="260" r:id="rId9"/>
    <p:sldId id="259" r:id="rId10"/>
    <p:sldId id="285" r:id="rId11"/>
    <p:sldId id="269" r:id="rId12"/>
    <p:sldId id="286" r:id="rId13"/>
    <p:sldId id="287" r:id="rId14"/>
    <p:sldId id="270" r:id="rId15"/>
    <p:sldId id="288" r:id="rId16"/>
    <p:sldId id="271" r:id="rId17"/>
    <p:sldId id="272" r:id="rId18"/>
    <p:sldId id="276" r:id="rId19"/>
    <p:sldId id="289" r:id="rId20"/>
    <p:sldId id="290" r:id="rId21"/>
    <p:sldId id="275" r:id="rId22"/>
    <p:sldId id="277" r:id="rId23"/>
    <p:sldId id="278" r:id="rId24"/>
    <p:sldId id="279" r:id="rId25"/>
    <p:sldId id="280" r:id="rId26"/>
    <p:sldId id="293" r:id="rId27"/>
  </p:sldIdLst>
  <p:sldSz cx="27093863" cy="1524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351"/>
    <a:srgbClr val="BDBD32"/>
    <a:srgbClr val="88B977"/>
    <a:srgbClr val="FFFFFF"/>
    <a:srgbClr val="6F721E"/>
    <a:srgbClr val="63641A"/>
    <a:srgbClr val="595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07"/>
    <p:restoredTop sz="94553"/>
  </p:normalViewPr>
  <p:slideViewPr>
    <p:cSldViewPr snapToGrid="0">
      <p:cViewPr>
        <p:scale>
          <a:sx n="27" d="100"/>
          <a:sy n="27" d="100"/>
        </p:scale>
        <p:origin x="10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878818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84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47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5241373" y="2559843"/>
            <a:ext cx="16611118" cy="515937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41373" y="7877973"/>
            <a:ext cx="16611118" cy="17660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89"/>
            </a:lvl1pPr>
            <a:lvl2pPr marL="0" indent="232259" algn="ctr">
              <a:spcBef>
                <a:spcPts val="0"/>
              </a:spcBef>
              <a:buSzTx/>
              <a:buNone/>
              <a:defRPr sz="5689"/>
            </a:lvl2pPr>
            <a:lvl3pPr marL="0" indent="464517" algn="ctr">
              <a:spcBef>
                <a:spcPts val="0"/>
              </a:spcBef>
              <a:buSzTx/>
              <a:buNone/>
              <a:defRPr sz="5689"/>
            </a:lvl3pPr>
            <a:lvl4pPr marL="0" indent="696776" algn="ctr">
              <a:spcBef>
                <a:spcPts val="0"/>
              </a:spcBef>
              <a:buSzTx/>
              <a:buNone/>
              <a:defRPr sz="5689"/>
            </a:lvl4pPr>
            <a:lvl5pPr marL="0" indent="929036" algn="ctr">
              <a:spcBef>
                <a:spcPts val="0"/>
              </a:spcBef>
              <a:buSzTx/>
              <a:buNone/>
              <a:defRPr sz="568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225460" y="0"/>
            <a:ext cx="20642943" cy="1524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-338544" y="-2844148"/>
            <a:ext cx="28467434" cy="21309296"/>
            <a:chOff x="0" y="0"/>
            <a:chExt cx="25620189" cy="19178364"/>
          </a:xfrm>
        </p:grpSpPr>
        <p:pic>
          <p:nvPicPr>
            <p:cNvPr id="13" name="wood door-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2152759"/>
              <a:ext cx="25620190" cy="17025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14"/>
            <p:cNvSpPr/>
            <p:nvPr/>
          </p:nvSpPr>
          <p:spPr>
            <a:xfrm rot="20709972">
              <a:off x="9357207" y="833224"/>
              <a:ext cx="7334447" cy="6339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6" h="21600" extrusionOk="0">
                  <a:moveTo>
                    <a:pt x="15330" y="0"/>
                  </a:moveTo>
                  <a:lnTo>
                    <a:pt x="15330" y="0"/>
                  </a:lnTo>
                  <a:cubicBezTo>
                    <a:pt x="15253" y="0"/>
                    <a:pt x="15253" y="0"/>
                    <a:pt x="15176" y="0"/>
                  </a:cubicBezTo>
                  <a:cubicBezTo>
                    <a:pt x="12637" y="0"/>
                    <a:pt x="11406" y="0"/>
                    <a:pt x="10098" y="97"/>
                  </a:cubicBezTo>
                  <a:cubicBezTo>
                    <a:pt x="8867" y="97"/>
                    <a:pt x="7559" y="97"/>
                    <a:pt x="5020" y="97"/>
                  </a:cubicBezTo>
                  <a:cubicBezTo>
                    <a:pt x="4943" y="97"/>
                    <a:pt x="4943" y="97"/>
                    <a:pt x="4943" y="97"/>
                  </a:cubicBezTo>
                  <a:cubicBezTo>
                    <a:pt x="2789" y="195"/>
                    <a:pt x="1212" y="1241"/>
                    <a:pt x="472" y="2882"/>
                  </a:cubicBezTo>
                  <a:cubicBezTo>
                    <a:pt x="-269" y="4524"/>
                    <a:pt x="-173" y="6762"/>
                    <a:pt x="1020" y="9243"/>
                  </a:cubicBezTo>
                  <a:cubicBezTo>
                    <a:pt x="2289" y="11627"/>
                    <a:pt x="3078" y="12673"/>
                    <a:pt x="3828" y="13695"/>
                  </a:cubicBezTo>
                  <a:cubicBezTo>
                    <a:pt x="4578" y="14716"/>
                    <a:pt x="5290" y="15714"/>
                    <a:pt x="6405" y="18000"/>
                  </a:cubicBezTo>
                  <a:cubicBezTo>
                    <a:pt x="7405" y="20432"/>
                    <a:pt x="8790" y="21600"/>
                    <a:pt x="10252" y="21600"/>
                  </a:cubicBezTo>
                  <a:cubicBezTo>
                    <a:pt x="11637" y="21600"/>
                    <a:pt x="13099" y="20432"/>
                    <a:pt x="14253" y="17903"/>
                  </a:cubicBezTo>
                  <a:cubicBezTo>
                    <a:pt x="16484" y="13135"/>
                    <a:pt x="16253" y="13232"/>
                    <a:pt x="18792" y="8757"/>
                  </a:cubicBezTo>
                  <a:cubicBezTo>
                    <a:pt x="21331" y="4184"/>
                    <a:pt x="19561" y="0"/>
                    <a:pt x="15330" y="0"/>
                  </a:cubicBezTo>
                </a:path>
              </a:pathLst>
            </a:custGeom>
            <a:solidFill>
              <a:srgbClr val="00AA5B">
                <a:alpha val="90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07156" tIns="107156" rIns="107156" bIns="107156" numCol="1" anchor="ctr">
              <a:noAutofit/>
            </a:bodyPr>
            <a:lstStyle/>
            <a:p>
              <a:pPr defTabSz="1369530">
                <a:defRPr sz="4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4893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411951" y="14298572"/>
              <a:ext cx="4674950" cy="723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241057" y="3288062"/>
              <a:ext cx="4822706" cy="1164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17"/>
            <p:cNvSpPr/>
            <p:nvPr/>
          </p:nvSpPr>
          <p:spPr>
            <a:xfrm>
              <a:off x="12881749" y="4170246"/>
              <a:ext cx="3297709" cy="141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7156" tIns="107156" rIns="107156" bIns="107156" numCol="1" anchor="ctr">
              <a:noAutofit/>
            </a:bodyPr>
            <a:lstStyle/>
            <a:p>
              <a:pPr lvl="1" algn="just" defTabSz="1369530">
                <a:defRPr sz="5400" i="1" spc="54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pPr>
              <a:r>
                <a:rPr sz="6001" b="0" i="1" spc="6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2018</a:t>
              </a:r>
            </a:p>
          </p:txBody>
        </p:sp>
      </p:grp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ingapore_texture副本.jpg"/>
          <p:cNvPicPr>
            <a:picLocks noChangeAspect="1"/>
          </p:cNvPicPr>
          <p:nvPr/>
        </p:nvPicPr>
        <p:blipFill>
          <a:blip r:embed="rId2">
            <a:extLst/>
          </a:blip>
          <a:srcRect t="5697" b="5697"/>
          <a:stretch>
            <a:fillRect/>
          </a:stretch>
        </p:blipFill>
        <p:spPr>
          <a:xfrm>
            <a:off x="-513641" y="-1838623"/>
            <a:ext cx="28467436" cy="1891734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/>
          <p:nvPr/>
        </p:nvSpPr>
        <p:spPr>
          <a:xfrm rot="20709972">
            <a:off x="10058556" y="-1918343"/>
            <a:ext cx="8149546" cy="7044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00AA5B">
              <a:alpha val="90410"/>
            </a:srgbClr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530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3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0517" y="13043161"/>
            <a:ext cx="5194492" cy="80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40631" y="809262"/>
            <a:ext cx="5358666" cy="129337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>
            <a:off x="13974790" y="1789459"/>
            <a:ext cx="3664194" cy="156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9065" tIns="119065" rIns="119065" bIns="119065" anchor="ctr"/>
          <a:lstStyle/>
          <a:p>
            <a:pPr lvl="1" algn="just" defTabSz="1369530">
              <a:defRPr sz="5400" i="1" spc="5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sz="6001" b="0" i="1" spc="6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2018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5695" y="-7086523"/>
            <a:ext cx="37621764" cy="25985636"/>
          </a:xfrm>
          <a:prstGeom prst="rect">
            <a:avLst/>
          </a:prstGeom>
        </p:spPr>
      </p:pic>
      <p:sp>
        <p:nvSpPr>
          <p:cNvPr id="39" name="Shape 39"/>
          <p:cNvSpPr/>
          <p:nvPr/>
        </p:nvSpPr>
        <p:spPr>
          <a:xfrm rot="18936183">
            <a:off x="10297885" y="-2938576"/>
            <a:ext cx="8149544" cy="7044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BDBD32"/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530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3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0631" y="809262"/>
            <a:ext cx="5358666" cy="129337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13974790" y="1789459"/>
            <a:ext cx="3664194" cy="156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9065" tIns="119065" rIns="119065" bIns="119065" anchor="ctr"/>
          <a:lstStyle/>
          <a:p>
            <a:pPr lvl="1" algn="just" defTabSz="1369530">
              <a:defRPr sz="5400" i="1" spc="5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sz="6001" b="0" i="1" spc="6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2018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074" y="11361558"/>
            <a:ext cx="5895136" cy="2151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talo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rot="19804609">
            <a:off x="9426434" y="-862215"/>
            <a:ext cx="7312749" cy="632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1457663" y="1479628"/>
            <a:ext cx="2883119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+mn-lt"/>
                <a:ea typeface="+mn-ea"/>
                <a:cs typeface="+mn-cs"/>
                <a:sym typeface="Noto Sans S Chinese Regular"/>
              </a:defRPr>
            </a:lvl1pPr>
          </a:lstStyle>
          <a:p>
            <a:pPr defTabSz="913021"/>
            <a:r>
              <a:rPr sz="10445" b="0"/>
              <a:t>目录</a:t>
            </a:r>
          </a:p>
        </p:txBody>
      </p:sp>
      <p:sp>
        <p:nvSpPr>
          <p:cNvPr id="52" name="Shape 52" descr="TextBox 12"/>
          <p:cNvSpPr/>
          <p:nvPr/>
        </p:nvSpPr>
        <p:spPr>
          <a:xfrm>
            <a:off x="11056358" y="6361359"/>
            <a:ext cx="537477" cy="99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580" tIns="68580" rIns="68580" bIns="68580">
            <a:spAutoFit/>
          </a:bodyPr>
          <a:lstStyle>
            <a:lvl1pPr defTabSz="1234439">
              <a:defRPr sz="5000" i="1">
                <a:solidFill>
                  <a:srgbClr val="F188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556" b="0"/>
              <a:t>1</a:t>
            </a:r>
          </a:p>
        </p:txBody>
      </p:sp>
      <p:sp>
        <p:nvSpPr>
          <p:cNvPr id="53" name="Shape 53" descr="TextBox 13"/>
          <p:cNvSpPr/>
          <p:nvPr/>
        </p:nvSpPr>
        <p:spPr>
          <a:xfrm>
            <a:off x="11690911" y="6551859"/>
            <a:ext cx="7358972" cy="854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80" tIns="68580" rIns="68580" bIns="68580">
            <a:spAutoFit/>
          </a:bodyPr>
          <a:lstStyle>
            <a:lvl1pPr algn="l">
              <a:spcBef>
                <a:spcPts val="70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3021"/>
            <a:r>
              <a:rPr sz="4667" b="0">
                <a:solidFill>
                  <a:srgbClr val="808184"/>
                </a:solidFill>
              </a:rPr>
              <a:t>What</a:t>
            </a:r>
          </a:p>
        </p:txBody>
      </p:sp>
      <p:sp>
        <p:nvSpPr>
          <p:cNvPr id="54" name="Shape 54" descr="TextBox 12"/>
          <p:cNvSpPr/>
          <p:nvPr/>
        </p:nvSpPr>
        <p:spPr>
          <a:xfrm>
            <a:off x="11056358" y="7504358"/>
            <a:ext cx="537477" cy="99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580" tIns="68580" rIns="68580" bIns="68580">
            <a:spAutoFit/>
          </a:bodyPr>
          <a:lstStyle>
            <a:lvl1pPr defTabSz="1234439">
              <a:defRPr sz="5000" i="1">
                <a:solidFill>
                  <a:srgbClr val="F188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556" b="0"/>
              <a:t>2</a:t>
            </a:r>
          </a:p>
        </p:txBody>
      </p:sp>
      <p:sp>
        <p:nvSpPr>
          <p:cNvPr id="55" name="Shape 55" descr="TextBox 13"/>
          <p:cNvSpPr/>
          <p:nvPr/>
        </p:nvSpPr>
        <p:spPr>
          <a:xfrm>
            <a:off x="11690911" y="7694859"/>
            <a:ext cx="7358972" cy="854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80" tIns="68580" rIns="68580" bIns="68580">
            <a:spAutoFit/>
          </a:bodyPr>
          <a:lstStyle>
            <a:lvl1pPr algn="l">
              <a:spcBef>
                <a:spcPts val="70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3021"/>
            <a:r>
              <a:rPr sz="4667" b="0">
                <a:solidFill>
                  <a:srgbClr val="808184"/>
                </a:solidFill>
              </a:rPr>
              <a:t>Why</a:t>
            </a:r>
          </a:p>
        </p:txBody>
      </p:sp>
      <p:sp>
        <p:nvSpPr>
          <p:cNvPr id="56" name="Shape 56" descr="TextBox 12"/>
          <p:cNvSpPr/>
          <p:nvPr/>
        </p:nvSpPr>
        <p:spPr>
          <a:xfrm>
            <a:off x="11056358" y="8619492"/>
            <a:ext cx="537477" cy="99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580" tIns="68580" rIns="68580" bIns="68580">
            <a:spAutoFit/>
          </a:bodyPr>
          <a:lstStyle>
            <a:lvl1pPr defTabSz="1234439">
              <a:defRPr sz="5000" i="1">
                <a:solidFill>
                  <a:srgbClr val="F188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556" b="0"/>
              <a:t>3</a:t>
            </a:r>
          </a:p>
        </p:txBody>
      </p:sp>
      <p:sp>
        <p:nvSpPr>
          <p:cNvPr id="57" name="Shape 57" descr="TextBox 13"/>
          <p:cNvSpPr/>
          <p:nvPr/>
        </p:nvSpPr>
        <p:spPr>
          <a:xfrm>
            <a:off x="11690911" y="8809992"/>
            <a:ext cx="7358972" cy="854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80" tIns="68580" rIns="68580" bIns="68580">
            <a:spAutoFit/>
          </a:bodyPr>
          <a:lstStyle>
            <a:lvl1pPr algn="l">
              <a:spcBef>
                <a:spcPts val="70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3021"/>
            <a:r>
              <a:rPr sz="4667" b="0">
                <a:solidFill>
                  <a:srgbClr val="808184"/>
                </a:solidFill>
              </a:rPr>
              <a:t>When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1613" y="-2022627"/>
            <a:ext cx="28993543" cy="1734731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 rot="19135913">
            <a:off x="3076802" y="-3812657"/>
            <a:ext cx="25862291" cy="22354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530">
              <a:defRPr sz="4400">
                <a:solidFill>
                  <a:srgbClr val="00AA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3" b="0">
              <a:solidFill>
                <a:srgbClr val="00AA5B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11720236" y="6623129"/>
            <a:ext cx="3653391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3021"/>
            <a:r>
              <a:rPr sz="10445" b="0"/>
              <a:t>What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3295583" y="14525630"/>
            <a:ext cx="492120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1613" y="-2022627"/>
            <a:ext cx="28993543" cy="17347317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 rot="19135913">
            <a:off x="3076802" y="-3812657"/>
            <a:ext cx="25862291" cy="22354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530">
              <a:defRPr sz="4400">
                <a:solidFill>
                  <a:srgbClr val="00AA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3" b="0">
              <a:solidFill>
                <a:srgbClr val="00AA5B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12017434" y="6623129"/>
            <a:ext cx="3058996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3021"/>
            <a:r>
              <a:rPr sz="10445" b="0"/>
              <a:t>Why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13295583" y="14525630"/>
            <a:ext cx="492120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DSCF3142副本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122" y="-552374"/>
            <a:ext cx="27521721" cy="17091129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 rot="58022">
            <a:off x="1039897" y="-744680"/>
            <a:ext cx="26790166" cy="23156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530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3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3694452" y="937932"/>
            <a:ext cx="2077022" cy="1286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6600">
                <a:latin typeface="+mn-lt"/>
                <a:ea typeface="+mn-ea"/>
                <a:cs typeface="+mn-cs"/>
                <a:sym typeface="Noto Sans S Chinese Regular"/>
              </a:defRPr>
            </a:lvl1pPr>
          </a:lstStyle>
          <a:p>
            <a:pPr defTabSz="913021"/>
            <a:r>
              <a:rPr sz="7337" b="0">
                <a:solidFill>
                  <a:srgbClr val="808184"/>
                </a:solidFill>
              </a:rPr>
              <a:t>Why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18.jpe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085" y="-105058"/>
            <a:ext cx="27652346" cy="1553472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 descr="Rectangle 3"/>
          <p:cNvSpPr/>
          <p:nvPr/>
        </p:nvSpPr>
        <p:spPr>
          <a:xfrm>
            <a:off x="-721799" y="7845869"/>
            <a:ext cx="28300056" cy="4078299"/>
          </a:xfrm>
          <a:prstGeom prst="rect">
            <a:avLst/>
          </a:prstGeom>
          <a:solidFill>
            <a:srgbClr val="00AA5B"/>
          </a:solidFill>
          <a:ln w="12700">
            <a:miter lim="400000"/>
          </a:ln>
        </p:spPr>
        <p:txBody>
          <a:bodyPr lIns="342905" tIns="342905" rIns="342905" bIns="342905" anchor="ctr"/>
          <a:lstStyle/>
          <a:p>
            <a:pPr defTabSz="1371912"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2223" b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" name="Shape 97" descr="Rectangle 3"/>
          <p:cNvSpPr/>
          <p:nvPr/>
        </p:nvSpPr>
        <p:spPr>
          <a:xfrm>
            <a:off x="-706923" y="11850277"/>
            <a:ext cx="29100172" cy="4078298"/>
          </a:xfrm>
          <a:prstGeom prst="rect">
            <a:avLst/>
          </a:prstGeom>
          <a:solidFill>
            <a:srgbClr val="00AA5B">
              <a:alpha val="55862"/>
            </a:srgbClr>
          </a:solidFill>
          <a:ln w="12700">
            <a:miter lim="400000"/>
          </a:ln>
        </p:spPr>
        <p:txBody>
          <a:bodyPr lIns="342905" tIns="342905" rIns="342905" bIns="342905" anchor="ctr"/>
          <a:lstStyle/>
          <a:p>
            <a:pPr defTabSz="1371912"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2223" b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805830" y="1051723"/>
            <a:ext cx="15482208" cy="92273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241373" y="10497348"/>
            <a:ext cx="16611118" cy="222250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41373" y="12739692"/>
            <a:ext cx="16611118" cy="17660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89"/>
            </a:lvl1pPr>
            <a:lvl2pPr marL="0" indent="232259" algn="ctr">
              <a:spcBef>
                <a:spcPts val="0"/>
              </a:spcBef>
              <a:buSzTx/>
              <a:buNone/>
              <a:defRPr sz="5689"/>
            </a:lvl2pPr>
            <a:lvl3pPr marL="0" indent="464517" algn="ctr">
              <a:spcBef>
                <a:spcPts val="0"/>
              </a:spcBef>
              <a:buSzTx/>
              <a:buNone/>
              <a:defRPr sz="5689"/>
            </a:lvl3pPr>
            <a:lvl4pPr marL="0" indent="696776" algn="ctr">
              <a:spcBef>
                <a:spcPts val="0"/>
              </a:spcBef>
              <a:buSzTx/>
              <a:buNone/>
              <a:defRPr sz="5689"/>
            </a:lvl4pPr>
            <a:lvl5pPr marL="0" indent="929036" algn="ctr">
              <a:spcBef>
                <a:spcPts val="0"/>
              </a:spcBef>
              <a:buSzTx/>
              <a:buNone/>
              <a:defRPr sz="568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DSCF3142副本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122" y="-552374"/>
            <a:ext cx="27521721" cy="1709112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 rot="15034325">
            <a:off x="921818" y="-13593656"/>
            <a:ext cx="40056924" cy="34625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530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3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218936" y="937932"/>
            <a:ext cx="3028055" cy="1286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6600">
                <a:latin typeface="+mn-lt"/>
                <a:ea typeface="+mn-ea"/>
                <a:cs typeface="+mn-cs"/>
                <a:sym typeface="Noto Sans S Chinese Regular"/>
              </a:defRPr>
            </a:lvl1pPr>
          </a:lstStyle>
          <a:p>
            <a:pPr defTabSz="913021"/>
            <a:r>
              <a:rPr sz="7337" b="0">
                <a:solidFill>
                  <a:srgbClr val="808184"/>
                </a:solidFill>
              </a:rPr>
              <a:t>节标题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18.jpe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085" y="-105058"/>
            <a:ext cx="27652346" cy="155347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 descr="Rectangle 3"/>
          <p:cNvSpPr/>
          <p:nvPr/>
        </p:nvSpPr>
        <p:spPr>
          <a:xfrm>
            <a:off x="-721799" y="7845869"/>
            <a:ext cx="28300056" cy="4078299"/>
          </a:xfrm>
          <a:prstGeom prst="rect">
            <a:avLst/>
          </a:prstGeom>
          <a:solidFill>
            <a:srgbClr val="00AA5B"/>
          </a:solidFill>
          <a:ln w="12700">
            <a:miter lim="400000"/>
          </a:ln>
        </p:spPr>
        <p:txBody>
          <a:bodyPr lIns="342905" tIns="342905" rIns="342905" bIns="342905" anchor="ctr"/>
          <a:lstStyle/>
          <a:p>
            <a:pPr defTabSz="1371912"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2223" b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7" name="Shape 117" descr="Rectangle 3"/>
          <p:cNvSpPr/>
          <p:nvPr/>
        </p:nvSpPr>
        <p:spPr>
          <a:xfrm>
            <a:off x="-706923" y="11850277"/>
            <a:ext cx="29100172" cy="4078298"/>
          </a:xfrm>
          <a:prstGeom prst="rect">
            <a:avLst/>
          </a:prstGeom>
          <a:solidFill>
            <a:srgbClr val="00AA5B">
              <a:alpha val="55862"/>
            </a:srgbClr>
          </a:solidFill>
          <a:ln w="12700">
            <a:miter lim="400000"/>
          </a:ln>
        </p:spPr>
        <p:txBody>
          <a:bodyPr lIns="342905" tIns="342905" rIns="342905" bIns="342905" anchor="ctr"/>
          <a:lstStyle/>
          <a:p>
            <a:pPr defTabSz="1371912"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2223" b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_MG_8763_BW副本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0136" y="-876598"/>
            <a:ext cx="28012843" cy="1867486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urban-438393 (1).jpeg"/>
          <p:cNvPicPr>
            <a:picLocks noChangeAspect="1"/>
          </p:cNvPicPr>
          <p:nvPr/>
        </p:nvPicPr>
        <p:blipFill>
          <a:blip r:embed="rId2">
            <a:extLst/>
          </a:blip>
          <a:srcRect l="189" r="189"/>
          <a:stretch>
            <a:fillRect/>
          </a:stretch>
        </p:blipFill>
        <p:spPr>
          <a:xfrm>
            <a:off x="-140289" y="-1783106"/>
            <a:ext cx="27791896" cy="1852757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-1730129" y="5107781"/>
            <a:ext cx="29851342" cy="5024438"/>
          </a:xfrm>
          <a:prstGeom prst="rect">
            <a:avLst/>
          </a:pr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10063261" y="6737423"/>
            <a:ext cx="6967345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3021"/>
            <a:r>
              <a:rPr sz="10445" b="0"/>
              <a:t>我们在哪里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ingapore_texture.jpg"/>
          <p:cNvPicPr>
            <a:picLocks noChangeAspect="1"/>
          </p:cNvPicPr>
          <p:nvPr/>
        </p:nvPicPr>
        <p:blipFill>
          <a:blip r:embed="rId2">
            <a:extLst/>
          </a:blip>
          <a:srcRect t="5555" b="5555"/>
          <a:stretch>
            <a:fillRect/>
          </a:stretch>
        </p:blipFill>
        <p:spPr>
          <a:xfrm>
            <a:off x="-107183" y="-1019313"/>
            <a:ext cx="27409636" cy="1827273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-1730129" y="5107781"/>
            <a:ext cx="29851342" cy="5024438"/>
          </a:xfrm>
          <a:prstGeom prst="rect">
            <a:avLst/>
          </a:pr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5979035" y="6737423"/>
            <a:ext cx="15135798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3021"/>
            <a:r>
              <a:rPr sz="10445" b="0"/>
              <a:t>为什么人工智能会失败？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ETE4680.jpe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-107199" y="-1019327"/>
            <a:ext cx="27516912" cy="1834425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-1730129" y="5107781"/>
            <a:ext cx="29851342" cy="5024438"/>
          </a:xfrm>
          <a:prstGeom prst="rect">
            <a:avLst/>
          </a:pr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3936920" y="6737423"/>
            <a:ext cx="19220023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3021"/>
            <a:r>
              <a:rPr sz="10445" b="0"/>
              <a:t>为你的场景找到人工智能的位置</a:t>
            </a:r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wood door-.jpeg"/>
          <p:cNvPicPr>
            <a:picLocks noChangeAspect="1"/>
          </p:cNvPicPr>
          <p:nvPr/>
        </p:nvPicPr>
        <p:blipFill>
          <a:blip r:embed="rId2">
            <a:extLst/>
          </a:blip>
          <a:srcRect t="89676"/>
          <a:stretch>
            <a:fillRect/>
          </a:stretch>
        </p:blipFill>
        <p:spPr>
          <a:xfrm>
            <a:off x="-2548387" y="13258807"/>
            <a:ext cx="30838274" cy="211566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1613" y="-2022627"/>
            <a:ext cx="28993543" cy="1734731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 rot="19135913">
            <a:off x="3076802" y="-3812657"/>
            <a:ext cx="25862291" cy="22354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530">
              <a:defRPr sz="4400">
                <a:solidFill>
                  <a:srgbClr val="00AA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3" b="0">
              <a:solidFill>
                <a:srgbClr val="00AA5B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10743968" y="6623129"/>
            <a:ext cx="5605938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3021"/>
            <a:r>
              <a:rPr sz="10445" b="0"/>
              <a:t>分页标题</a:t>
            </a:r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xfrm>
            <a:off x="13295583" y="14525630"/>
            <a:ext cx="492120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11446553" y="1600199"/>
            <a:ext cx="4200758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2299976" y="423582"/>
            <a:ext cx="2493913" cy="1286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6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3021"/>
            <a:r>
              <a:rPr sz="7337">
                <a:solidFill>
                  <a:srgbClr val="808184"/>
                </a:solidFill>
              </a:rPr>
              <a:t>What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889638" y="992192"/>
            <a:ext cx="8466833" cy="128389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737394" y="992187"/>
            <a:ext cx="8466833" cy="6230938"/>
          </a:xfrm>
          <a:prstGeom prst="rect">
            <a:avLst/>
          </a:prstGeom>
        </p:spPr>
        <p:txBody>
          <a:bodyPr anchor="b"/>
          <a:lstStyle>
            <a:lvl1pPr algn="ctr" defTabSz="927422">
              <a:lnSpc>
                <a:spcPct val="100000"/>
              </a:lnSpc>
              <a:defRPr sz="9346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37394" y="7381880"/>
            <a:ext cx="8466833" cy="642937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89"/>
            </a:lvl1pPr>
            <a:lvl2pPr marL="0" indent="232259" algn="ctr">
              <a:spcBef>
                <a:spcPts val="0"/>
              </a:spcBef>
              <a:buSzTx/>
              <a:buNone/>
              <a:defRPr sz="5689"/>
            </a:lvl2pPr>
            <a:lvl3pPr marL="0" indent="464517" algn="ctr">
              <a:spcBef>
                <a:spcPts val="0"/>
              </a:spcBef>
              <a:buSzTx/>
              <a:buNone/>
              <a:defRPr sz="5689"/>
            </a:lvl3pPr>
            <a:lvl4pPr marL="0" indent="696776" algn="ctr">
              <a:spcBef>
                <a:spcPts val="0"/>
              </a:spcBef>
              <a:buSzTx/>
              <a:buNone/>
              <a:defRPr sz="5689"/>
            </a:lvl4pPr>
            <a:lvl5pPr marL="0" indent="929036" algn="ctr">
              <a:spcBef>
                <a:spcPts val="0"/>
              </a:spcBef>
              <a:buSzTx/>
              <a:buNone/>
              <a:defRPr sz="568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11446553" y="1600199"/>
            <a:ext cx="4200758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35469" y="-165497"/>
            <a:ext cx="26911330" cy="15799297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1446553" y="2171699"/>
            <a:ext cx="4200758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11446553" y="2171699"/>
            <a:ext cx="4200758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7355565" y="2324099"/>
            <a:ext cx="12382742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6403042" y="1752599"/>
            <a:ext cx="14287780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3021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13321227" y="14525631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3021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xfrm>
            <a:off x="25342990" y="14359124"/>
            <a:ext cx="359232" cy="3440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889638" y="4048124"/>
            <a:ext cx="8466833" cy="98226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37394" y="4048130"/>
            <a:ext cx="8466833" cy="9822657"/>
          </a:xfrm>
          <a:prstGeom prst="rect">
            <a:avLst/>
          </a:prstGeom>
        </p:spPr>
        <p:txBody>
          <a:bodyPr/>
          <a:lstStyle>
            <a:lvl1pPr marL="522583" indent="-522583">
              <a:spcBef>
                <a:spcPts val="5082"/>
              </a:spcBef>
              <a:defRPr sz="4267"/>
            </a:lvl1pPr>
            <a:lvl2pPr marL="870971" indent="-522583">
              <a:spcBef>
                <a:spcPts val="5082"/>
              </a:spcBef>
              <a:defRPr sz="4267"/>
            </a:lvl2pPr>
            <a:lvl3pPr marL="1219358" indent="-522583">
              <a:spcBef>
                <a:spcPts val="5082"/>
              </a:spcBef>
              <a:defRPr sz="4267"/>
            </a:lvl3pPr>
            <a:lvl4pPr marL="1567747" indent="-522583">
              <a:spcBef>
                <a:spcPts val="5082"/>
              </a:spcBef>
              <a:defRPr sz="4267"/>
            </a:lvl4pPr>
            <a:lvl5pPr marL="1916136" indent="-522583">
              <a:spcBef>
                <a:spcPts val="5082"/>
              </a:spcBef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3253015" y="14525625"/>
            <a:ext cx="577082" cy="535468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737394" y="1984375"/>
            <a:ext cx="17619075" cy="112712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3889638" y="7957348"/>
            <a:ext cx="8466833" cy="5893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3889638" y="1389067"/>
            <a:ext cx="8466833" cy="5893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737394" y="1389062"/>
            <a:ext cx="8466833" cy="12461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241373" y="9941722"/>
            <a:ext cx="16611118" cy="72308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65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5241373" y="6657110"/>
            <a:ext cx="16611118" cy="9732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85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737394" y="396875"/>
            <a:ext cx="17619075" cy="337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9375" tIns="79375" rIns="79375" bIns="79375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737394" y="4048130"/>
            <a:ext cx="17619075" cy="982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9375" tIns="79375" rIns="79375" bIns="7937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3293092" y="14525626"/>
            <a:ext cx="496931" cy="535468"/>
          </a:xfrm>
          <a:prstGeom prst="rect">
            <a:avLst/>
          </a:prstGeom>
          <a:ln w="12700">
            <a:miter lim="400000"/>
          </a:ln>
        </p:spPr>
        <p:txBody>
          <a:bodyPr wrap="none" lIns="79375" tIns="79375" rIns="79375" bIns="79375">
            <a:spAutoFit/>
          </a:bodyPr>
          <a:lstStyle>
            <a:lvl1pPr>
              <a:defRPr sz="2438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2903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7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32259" algn="l" defTabSz="92903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7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64517" algn="l" defTabSz="92903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7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96776" algn="l" defTabSz="92903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7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29036" algn="l" defTabSz="92903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7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61296" algn="l" defTabSz="92903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7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93554" algn="l" defTabSz="92903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7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25812" algn="l" defTabSz="92903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7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58071" algn="l" defTabSz="92903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7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705647" marR="0" indent="-705647" algn="l" defTabSz="927422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57264" marR="0" indent="-705647" algn="l" defTabSz="927422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608876" marR="0" indent="-705647" algn="l" defTabSz="927422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060491" marR="0" indent="-705647" algn="l" defTabSz="927422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512104" marR="0" indent="-705647" algn="l" defTabSz="927422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963720" marR="0" indent="-705647" algn="l" defTabSz="927422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415334" marR="0" indent="-705647" algn="l" defTabSz="927422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866949" marR="0" indent="-705647" algn="l" defTabSz="927422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318562" marR="0" indent="-705647" algn="l" defTabSz="927422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9274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32259" algn="ctr" defTabSz="9274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64517" algn="ctr" defTabSz="9274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96776" algn="ctr" defTabSz="9274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29036" algn="ctr" defTabSz="9274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61296" algn="ctr" defTabSz="9274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93554" algn="ctr" defTabSz="9274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25812" algn="ctr" defTabSz="9274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58071" algn="ctr" defTabSz="9274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400023" y="851576"/>
            <a:ext cx="24141642" cy="1504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25349504" y="14359124"/>
            <a:ext cx="352718" cy="344058"/>
          </a:xfrm>
          <a:prstGeom prst="rect">
            <a:avLst/>
          </a:prstGeom>
          <a:ln w="12700">
            <a:miter lim="400000"/>
          </a:ln>
        </p:spPr>
        <p:txBody>
          <a:bodyPr wrap="none" lIns="70321" tIns="70321" rIns="70321" bIns="70321">
            <a:spAutoFit/>
          </a:bodyPr>
          <a:lstStyle>
            <a:lvl1pPr algn="r" defTabSz="649260">
              <a:defRPr sz="1334">
                <a:solidFill>
                  <a:srgbClr val="929396"/>
                </a:solidFill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fld id="{86CB4B4D-7CA3-9044-876B-883B54F8677D}" type="slidenum">
              <a:rPr b="0"/>
              <a:pPr/>
              <a:t>‹#›</a:t>
            </a:fld>
            <a:endParaRPr b="0"/>
          </a:p>
        </p:txBody>
      </p:sp>
      <p:sp>
        <p:nvSpPr>
          <p:cNvPr id="4" name="Shape 4"/>
          <p:cNvSpPr/>
          <p:nvPr/>
        </p:nvSpPr>
        <p:spPr>
          <a:xfrm>
            <a:off x="6565502" y="2540993"/>
            <a:ext cx="13810684" cy="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78136" tIns="78136" rIns="78136" bIns="78136" anchor="ctr"/>
          <a:lstStyle/>
          <a:p>
            <a:pPr algn="l" defTabSz="508116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55" b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Shape 5"/>
          <p:cNvSpPr/>
          <p:nvPr/>
        </p:nvSpPr>
        <p:spPr>
          <a:xfrm flipV="1">
            <a:off x="6565535" y="684388"/>
            <a:ext cx="13810627" cy="66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78136" tIns="78136" rIns="78136" bIns="78136" anchor="ctr"/>
          <a:lstStyle/>
          <a:p>
            <a:pPr algn="l" defTabSz="508116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55" b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131512" y="2306839"/>
            <a:ext cx="18830847" cy="1173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lnSpc>
                <a:spcPct val="100000"/>
              </a:lnSpc>
              <a:spcBef>
                <a:spcPts val="1200"/>
              </a:spcBef>
              <a:defRPr sz="3400"/>
            </a:lvl2pPr>
            <a:lvl3pPr marL="415192" indent="-415192">
              <a:lnSpc>
                <a:spcPct val="100000"/>
              </a:lnSpc>
              <a:spcBef>
                <a:spcPts val="1200"/>
              </a:spcBef>
              <a:buFont typeface="Lucida Grande"/>
              <a:buChar char="■"/>
              <a:defRPr sz="3400"/>
            </a:lvl3pPr>
            <a:lvl4pPr marL="670277" indent="-352777">
              <a:lnSpc>
                <a:spcPct val="100000"/>
              </a:lnSpc>
              <a:spcBef>
                <a:spcPts val="1200"/>
              </a:spcBef>
              <a:buFont typeface="Lucida Grande"/>
              <a:buChar char="●"/>
              <a:defRPr sz="2000"/>
            </a:lvl4pPr>
            <a:lvl5pPr marL="997857" indent="-362857">
              <a:lnSpc>
                <a:spcPct val="100000"/>
              </a:lnSpc>
              <a:spcBef>
                <a:spcPts val="1200"/>
              </a:spcBef>
              <a:buFont typeface="Lucida Grande"/>
              <a:buChar char="-"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625908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transition spd="med"/>
  <p:txStyles>
    <p:titleStyle>
      <a:lvl1pPr marL="0" marR="0" indent="0" algn="ctr" defTabSz="64926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1pPr>
      <a:lvl2pPr marL="0" marR="0" indent="254058" algn="ctr" defTabSz="64926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2pPr>
      <a:lvl3pPr marL="0" marR="0" indent="508116" algn="ctr" defTabSz="64926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3pPr>
      <a:lvl4pPr marL="0" marR="0" indent="762174" algn="ctr" defTabSz="64926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4pPr>
      <a:lvl5pPr marL="0" marR="0" indent="1016232" algn="ctr" defTabSz="64926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5pPr>
      <a:lvl6pPr marL="0" marR="0" indent="1270289" algn="ctr" defTabSz="64926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6pPr>
      <a:lvl7pPr marL="0" marR="0" indent="1524348" algn="ctr" defTabSz="64926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7pPr>
      <a:lvl8pPr marL="0" marR="0" indent="1778406" algn="ctr" defTabSz="64926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8pPr>
      <a:lvl9pPr marL="0" marR="0" indent="2032463" algn="ctr" defTabSz="64926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9pPr>
    </p:titleStyle>
    <p:bodyStyle>
      <a:lvl1pPr marL="0" marR="0" indent="0" algn="l" defTabSz="649260" latinLnBrk="0">
        <a:lnSpc>
          <a:spcPct val="80000"/>
        </a:lnSpc>
        <a:spcBef>
          <a:spcPts val="2667"/>
        </a:spcBef>
        <a:spcAft>
          <a:spcPts val="0"/>
        </a:spcAft>
        <a:buClrTx/>
        <a:buSzTx/>
        <a:buFontTx/>
        <a:buNone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0" algn="l" defTabSz="649260" latinLnBrk="0">
        <a:lnSpc>
          <a:spcPct val="80000"/>
        </a:lnSpc>
        <a:spcBef>
          <a:spcPts val="2667"/>
        </a:spcBef>
        <a:spcAft>
          <a:spcPts val="0"/>
        </a:spcAft>
        <a:buClrTx/>
        <a:buSzTx/>
        <a:buFontTx/>
        <a:buNone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570001" marR="0" indent="-570001" algn="l" defTabSz="649260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1176194" marR="0" indent="-823335" algn="l" defTabSz="649260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1764291" marR="0" indent="-1058575" algn="l" defTabSz="649260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117150" marR="0" indent="-1058575" algn="l" defTabSz="649260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2470007" marR="0" indent="-1058575" algn="l" defTabSz="649260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2822866" marR="0" indent="-1058575" algn="l" defTabSz="649260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3175725" marR="0" indent="-1058575" algn="l" defTabSz="649260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64926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1pPr>
      <a:lvl2pPr marL="0" marR="0" indent="254058" algn="r" defTabSz="64926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2pPr>
      <a:lvl3pPr marL="0" marR="0" indent="508116" algn="r" defTabSz="64926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3pPr>
      <a:lvl4pPr marL="0" marR="0" indent="762174" algn="r" defTabSz="64926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4pPr>
      <a:lvl5pPr marL="0" marR="0" indent="1016232" algn="r" defTabSz="64926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5pPr>
      <a:lvl6pPr marL="0" marR="0" indent="1270289" algn="r" defTabSz="64926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6pPr>
      <a:lvl7pPr marL="0" marR="0" indent="1524348" algn="r" defTabSz="64926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7pPr>
      <a:lvl8pPr marL="0" marR="0" indent="1778406" algn="r" defTabSz="64926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8pPr>
      <a:lvl9pPr marL="0" marR="0" indent="2032463" algn="r" defTabSz="64926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696" y="-1203050"/>
            <a:ext cx="17333552" cy="18525234"/>
          </a:xfrm>
          <a:prstGeom prst="rect">
            <a:avLst/>
          </a:prstGeom>
        </p:spPr>
      </p:pic>
      <p:sp>
        <p:nvSpPr>
          <p:cNvPr id="249" name="Shape 249"/>
          <p:cNvSpPr/>
          <p:nvPr/>
        </p:nvSpPr>
        <p:spPr>
          <a:xfrm>
            <a:off x="12829109" y="-480548"/>
            <a:ext cx="14491838" cy="16201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64" y="235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5664" y="235"/>
                </a:lnTo>
                <a:close/>
              </a:path>
            </a:pathLst>
          </a:custGeom>
          <a:gradFill>
            <a:gsLst>
              <a:gs pos="1000">
                <a:srgbClr val="BDBD32"/>
              </a:gs>
              <a:gs pos="100000">
                <a:srgbClr val="00AA5B"/>
              </a:gs>
            </a:gsLst>
            <a:lin ang="19270948"/>
          </a:gradFill>
          <a:ln w="12700">
            <a:miter lim="400000"/>
          </a:ln>
        </p:spPr>
        <p:txBody>
          <a:bodyPr lIns="182882" tIns="182882" rIns="182882" bIns="182882" anchor="ctr"/>
          <a:lstStyle/>
          <a:p>
            <a:pPr defTabSz="3658435">
              <a:defRPr sz="6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7111"/>
          </a:p>
        </p:txBody>
      </p:sp>
      <p:sp>
        <p:nvSpPr>
          <p:cNvPr id="250" name="Shape 250"/>
          <p:cNvSpPr/>
          <p:nvPr/>
        </p:nvSpPr>
        <p:spPr>
          <a:xfrm>
            <a:off x="16054036" y="6497430"/>
            <a:ext cx="10988104" cy="2245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9376" tIns="79376" rIns="79376" bIns="79376" anchor="ctr">
            <a:spAutoFit/>
          </a:bodyPr>
          <a:lstStyle/>
          <a:p>
            <a:pPr algn="l">
              <a:spcBef>
                <a:spcPts val="666"/>
              </a:spcBef>
              <a:defRPr sz="66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pPr>
            <a:r>
              <a:rPr lang="zh-CN" altLang="en-US" sz="7337" dirty="0">
                <a:latin typeface="Noto Sans S Chinese" charset="-122"/>
                <a:ea typeface="Noto Sans S Chinese" charset="-122"/>
                <a:cs typeface="Noto Sans S Chinese" charset="-122"/>
              </a:rPr>
              <a:t>马洪喜</a:t>
            </a:r>
            <a:endParaRPr sz="7337" dirty="0"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>
              <a:defRPr sz="5400">
                <a:solidFill>
                  <a:srgbClr val="FFFFFF"/>
                </a:solidFill>
                <a:latin typeface="Noto Sans S Chinese Light"/>
                <a:ea typeface="Noto Sans S Chinese Light"/>
                <a:cs typeface="Noto Sans S Chinese Light"/>
                <a:sym typeface="Noto Sans S Chinese Light"/>
              </a:defRPr>
            </a:pPr>
            <a:r>
              <a:rPr lang="zh-CN" altLang="en-US" sz="6001" b="0" dirty="0">
                <a:latin typeface="Noto Sans S Chinese" charset="-122"/>
                <a:ea typeface="Noto Sans S Chinese" charset="-122"/>
                <a:cs typeface="Noto Sans S Chinese" charset="-122"/>
              </a:rPr>
              <a:t>行云创新</a:t>
            </a:r>
            <a:r>
              <a:rPr lang="en-US" altLang="zh-CN" sz="6001" b="0" dirty="0">
                <a:latin typeface="Noto Sans S Chinese" charset="-122"/>
                <a:ea typeface="Noto Sans S Chinese" charset="-122"/>
                <a:cs typeface="Noto Sans S Chinese" charset="-122"/>
              </a:rPr>
              <a:t>CTO</a:t>
            </a:r>
            <a:endParaRPr sz="6001" b="0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3798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332868" y="0"/>
            <a:ext cx="16103600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7323885" y="0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spcBef>
                <a:spcPts val="6603"/>
              </a:spcBef>
              <a:buSzPct val="145000"/>
            </a:pPr>
            <a:r>
              <a:rPr lang="en-US" altLang="zh-CN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K8S </a:t>
            </a:r>
            <a:r>
              <a:rPr lang="en-US" altLang="zh-CN" b="0" dirty="0" smtClean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Federation</a:t>
            </a:r>
            <a:r>
              <a:rPr lang="zh-CN" altLang="en-US" b="0" dirty="0" smtClean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项</a:t>
            </a:r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目现状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0828" y="3871375"/>
            <a:ext cx="8738420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14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年开发至今依然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Alpha</a:t>
            </a:r>
            <a:endParaRPr lang="zh-CN" altLang="en-US" sz="6095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80831" y="5903048"/>
            <a:ext cx="10493920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技术主张和实际需求偏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差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巨大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80828" y="7852625"/>
            <a:ext cx="7315129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社区活跃度越来越低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0828" y="9884298"/>
            <a:ext cx="10928725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对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AWS and GKE/GCE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严重依赖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717858" y="4581352"/>
            <a:ext cx="11000596" cy="295243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 anchor="b" anchorCtr="1">
            <a:spAutoFit/>
          </a:bodyPr>
          <a:lstStyle/>
          <a:p>
            <a:pPr algn="l"/>
            <a:r>
              <a:rPr lang="zh-CN" altLang="en-US" sz="3657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“</a:t>
            </a:r>
            <a:r>
              <a:rPr lang="en-US" altLang="zh-CN" sz="3657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Keep it simple, </a:t>
            </a:r>
            <a:r>
              <a:rPr lang="en-US" altLang="zh-CN" sz="3657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don't </a:t>
            </a:r>
            <a:r>
              <a:rPr lang="en-US" altLang="zh-CN" sz="3657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bake too much into Federation </a:t>
            </a:r>
            <a:r>
              <a:rPr lang="en-US" altLang="zh-CN" sz="3657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Api</a:t>
            </a:r>
            <a:r>
              <a:rPr lang="en-US" altLang="zh-CN" sz="3657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 server…Migrating Azure to google is not a question for Federation</a:t>
            </a:r>
            <a:r>
              <a:rPr lang="zh-CN" altLang="en-US" sz="3657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”</a:t>
            </a:r>
            <a:endParaRPr lang="en-US" altLang="zh-CN" sz="3657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/>
            <a:endParaRPr lang="en-US" altLang="zh-CN" sz="3657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/>
            <a:r>
              <a:rPr lang="en-US" altLang="zh-CN" sz="3657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              ——Kelsey </a:t>
            </a:r>
            <a:r>
              <a:rPr lang="en-US" altLang="zh-CN" sz="3657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Hightower, Google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145" y="9487702"/>
            <a:ext cx="11110243" cy="241777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4143588" y="10686095"/>
            <a:ext cx="1577025" cy="702852"/>
          </a:xfrm>
          <a:prstGeom prst="rect">
            <a:avLst/>
          </a:prstGeom>
          <a:noFill/>
          <a:ln w="38100" cap="flat">
            <a:solidFill>
              <a:schemeClr val="accent6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defTabSz="927422"/>
            <a:endParaRPr lang="zh-CN" altLang="en-US" sz="3454" b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41" name="Line Callout 2 6">
            <a:extLst>
              <a:ext uri="{FF2B5EF4-FFF2-40B4-BE49-F238E27FC236}">
                <a16:creationId xmlns="" xmlns:a16="http://schemas.microsoft.com/office/drawing/2014/main" id="{879CFF2F-F4A7-492C-ACED-0EB3A660513E}"/>
              </a:ext>
            </a:extLst>
          </p:cNvPr>
          <p:cNvSpPr/>
          <p:nvPr/>
        </p:nvSpPr>
        <p:spPr>
          <a:xfrm>
            <a:off x="14774146" y="9328601"/>
            <a:ext cx="11110243" cy="2862866"/>
          </a:xfrm>
          <a:prstGeom prst="borderCallout2">
            <a:avLst>
              <a:gd name="adj1" fmla="val 47819"/>
              <a:gd name="adj2" fmla="val -1216"/>
              <a:gd name="adj3" fmla="val 16714"/>
              <a:gd name="adj4" fmla="val -12421"/>
              <a:gd name="adj5" fmla="val 9496"/>
              <a:gd name="adj6" fmla="val -18475"/>
            </a:avLst>
          </a:prstGeom>
          <a:noFill/>
          <a:ln w="12700" cap="flat">
            <a:solidFill>
              <a:schemeClr val="tx1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defTabSz="927422"/>
            <a:endParaRPr lang="en-US" altLang="zh-CN" sz="3454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/>
            </a:endParaRPr>
          </a:p>
          <a:p>
            <a:pPr defTabSz="927422"/>
            <a:endParaRPr lang="en-US" altLang="zh-CN" sz="3454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/>
            </a:endParaRPr>
          </a:p>
          <a:p>
            <a:pPr defTabSz="927422"/>
            <a:endParaRPr lang="en-US" altLang="zh-CN" sz="3454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/>
            </a:endParaRPr>
          </a:p>
          <a:p>
            <a:pPr defTabSz="927422"/>
            <a:endParaRPr lang="en-US" altLang="zh-CN" sz="3454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/>
            </a:endParaRPr>
          </a:p>
          <a:p>
            <a:pPr defTabSz="927422"/>
            <a:endParaRPr lang="zh-CN" altLang="en-US" sz="3454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Neue Medium"/>
            </a:endParaRPr>
          </a:p>
        </p:txBody>
      </p:sp>
      <p:cxnSp>
        <p:nvCxnSpPr>
          <p:cNvPr id="4" name="直线连接符 3"/>
          <p:cNvCxnSpPr/>
          <p:nvPr/>
        </p:nvCxnSpPr>
        <p:spPr>
          <a:xfrm flipV="1">
            <a:off x="13215306" y="5418224"/>
            <a:ext cx="434805" cy="1089875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连接符 5"/>
          <p:cNvCxnSpPr/>
          <p:nvPr/>
        </p:nvCxnSpPr>
        <p:spPr>
          <a:xfrm>
            <a:off x="13650108" y="5418221"/>
            <a:ext cx="995000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椭圆 44"/>
          <p:cNvSpPr/>
          <p:nvPr/>
        </p:nvSpPr>
        <p:spPr>
          <a:xfrm>
            <a:off x="2487427" y="5283771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487427" y="7381444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487427" y="9183018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487427" y="11236605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9911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23" y="5623554"/>
            <a:ext cx="2172654" cy="2323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74" y="9228695"/>
            <a:ext cx="3777716" cy="20736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99929" y="6069669"/>
            <a:ext cx="14363513" cy="1046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继承了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K8S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的架构限制，无法多集群管理</a:t>
            </a:r>
            <a:endParaRPr lang="en-US" altLang="zh-CN" sz="6095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9929" y="9471085"/>
            <a:ext cx="17670953" cy="1046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仅是多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集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群对接管理，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部署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还是在单一集群内进行</a:t>
            </a:r>
            <a:endParaRPr lang="en-US" altLang="zh-CN" sz="6095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32868" y="0"/>
            <a:ext cx="16103600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6899929" y="0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spcBef>
                <a:spcPts val="6603"/>
              </a:spcBef>
              <a:buSzPct val="145000"/>
            </a:pPr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其它开源项</a:t>
            </a:r>
            <a:r>
              <a:rPr lang="zh-CN" altLang="en-US" b="0" dirty="0" smtClean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目也无</a:t>
            </a:r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法满足需求</a:t>
            </a:r>
          </a:p>
        </p:txBody>
      </p:sp>
    </p:spTree>
    <p:extLst>
      <p:ext uri="{BB962C8B-B14F-4D97-AF65-F5344CB8AC3E}">
        <p14:creationId xmlns:p14="http://schemas.microsoft.com/office/powerpoint/2010/main" val="631755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_MG_8763_BW副本.jpg" descr="_MG_8763_BW副本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7258" y="-714790"/>
            <a:ext cx="28356260" cy="1890417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副标题"/>
          <p:cNvSpPr txBox="1"/>
          <p:nvPr/>
        </p:nvSpPr>
        <p:spPr>
          <a:xfrm>
            <a:off x="990933" y="12358988"/>
            <a:ext cx="26293277" cy="13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9600" cap="none" dirty="0">
                <a:latin typeface="Open Sans Light" charset="0"/>
                <a:ea typeface="Open Sans Light" charset="0"/>
                <a:cs typeface="Open Sans Light" charset="0"/>
              </a:rPr>
              <a:t>Introducing a Testified Technical Solution</a:t>
            </a:r>
            <a:endParaRPr sz="9600" cap="none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7" name="主标题1"/>
          <p:cNvSpPr txBox="1">
            <a:spLocks noGrp="1"/>
          </p:cNvSpPr>
          <p:nvPr>
            <p:ph type="title"/>
          </p:nvPr>
        </p:nvSpPr>
        <p:spPr>
          <a:xfrm>
            <a:off x="950382" y="3560175"/>
            <a:ext cx="22022372" cy="844922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ct val="70000"/>
              </a:lnSpc>
              <a:defRPr sz="14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zh-CN" altLang="en-US" b="1" dirty="0" smtClean="0">
                <a:latin typeface="Noto Sans S Chinese" charset="-122"/>
                <a:ea typeface="Noto Sans S Chinese" charset="-122"/>
                <a:cs typeface="Noto Sans S Chinese" charset="-122"/>
              </a:rPr>
              <a:t>一种经验证可行的技术方案</a:t>
            </a:r>
            <a:endParaRPr b="1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726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84" y="384102"/>
            <a:ext cx="16297496" cy="128623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37236" y="12800141"/>
            <a:ext cx="7186478" cy="111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defTabSz="927422"/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K8S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之外的能力组件</a:t>
            </a:r>
          </a:p>
        </p:txBody>
      </p:sp>
      <p:sp>
        <p:nvSpPr>
          <p:cNvPr id="8" name="矩形 7"/>
          <p:cNvSpPr/>
          <p:nvPr/>
        </p:nvSpPr>
        <p:spPr>
          <a:xfrm>
            <a:off x="6457950" y="0"/>
            <a:ext cx="13944600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8495771" y="-8523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hangingPunct="0"/>
            <a:r>
              <a:rPr lang="zh-CN" altLang="en-US" b="0" dirty="0" smtClean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经验证可行的技</a:t>
            </a:r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术架</a:t>
            </a:r>
            <a:r>
              <a:rPr lang="zh-CN" altLang="en-US" b="0" dirty="0" smtClean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构</a:t>
            </a:r>
            <a:endParaRPr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732404" y="13288947"/>
            <a:ext cx="392626" cy="392626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532082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63" y="1770437"/>
            <a:ext cx="15973760" cy="116780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4984" y="13498441"/>
            <a:ext cx="12083316" cy="111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defTabSz="927422"/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商品浏览在公有云但交易在私有云</a:t>
            </a:r>
          </a:p>
        </p:txBody>
      </p:sp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5" y="13592655"/>
            <a:ext cx="869898" cy="86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457950" y="0"/>
            <a:ext cx="13944600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主标题"/>
          <p:cNvSpPr txBox="1">
            <a:spLocks noGrp="1"/>
          </p:cNvSpPr>
          <p:nvPr>
            <p:ph type="title"/>
          </p:nvPr>
        </p:nvSpPr>
        <p:spPr>
          <a:xfrm>
            <a:off x="11328343" y="7203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hangingPunct="0"/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应</a:t>
            </a:r>
            <a:r>
              <a:rPr lang="zh-CN" altLang="en-US" b="0" dirty="0" smtClean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用示例</a:t>
            </a:r>
            <a:endParaRPr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970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4410" y="-16352710"/>
            <a:ext cx="61973063" cy="43829865"/>
          </a:xfrm>
          <a:prstGeom prst="rect">
            <a:avLst/>
          </a:prstGeom>
        </p:spPr>
      </p:pic>
      <p:sp>
        <p:nvSpPr>
          <p:cNvPr id="146" name="副标题"/>
          <p:cNvSpPr txBox="1"/>
          <p:nvPr/>
        </p:nvSpPr>
        <p:spPr>
          <a:xfrm>
            <a:off x="958067" y="11945985"/>
            <a:ext cx="23076453" cy="162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11177" cap="none" dirty="0">
                <a:latin typeface="Open Sans Light" charset="0"/>
                <a:ea typeface="Open Sans Light" charset="0"/>
                <a:cs typeface="Open Sans Light" charset="0"/>
              </a:rPr>
              <a:t>Key Technical Considerations</a:t>
            </a:r>
            <a:endParaRPr sz="11177" cap="none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7" name="主标题1"/>
          <p:cNvSpPr txBox="1">
            <a:spLocks noGrp="1"/>
          </p:cNvSpPr>
          <p:nvPr>
            <p:ph type="title"/>
          </p:nvPr>
        </p:nvSpPr>
        <p:spPr>
          <a:xfrm>
            <a:off x="958069" y="3464168"/>
            <a:ext cx="22022372" cy="844922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ct val="70000"/>
              </a:lnSpc>
              <a:defRPr sz="14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zh-CN" altLang="en-US" b="1" dirty="0" smtClean="0">
                <a:latin typeface="Noto Sans S Chinese" charset="-122"/>
                <a:ea typeface="Noto Sans S Chinese" charset="-122"/>
                <a:cs typeface="Noto Sans S Chinese" charset="-122"/>
              </a:rPr>
              <a:t>一些关键的技术考量点</a:t>
            </a:r>
            <a:endParaRPr b="1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141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496" y="3358907"/>
            <a:ext cx="10162871" cy="40676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430" y="3358905"/>
            <a:ext cx="6291831" cy="406682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01658" y="7592226"/>
            <a:ext cx="9739063" cy="6134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algn="l"/>
            <a:r>
              <a:rPr lang="en-US" altLang="zh-CN" sz="5486" b="0" u="sng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Pros:</a:t>
            </a: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遵守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K8S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规则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社区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亲和力</a:t>
            </a:r>
            <a:endParaRPr lang="en-US" altLang="zh-CN" sz="5486" b="0" u="sng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algn="l"/>
            <a:endParaRPr lang="en-US" altLang="zh-CN" sz="5486" b="0" u="sng" dirty="0" smtClean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algn="l"/>
            <a:r>
              <a:rPr lang="en-US" altLang="zh-CN" sz="5486" b="0" u="sng" dirty="0" smtClean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Cons</a:t>
            </a:r>
            <a:r>
              <a:rPr lang="en-US" altLang="zh-CN" sz="5486" b="0" u="sng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:</a:t>
            </a: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继承了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K8S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的一切限制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架构灵活度非常有限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无法实现多集群管理</a:t>
            </a:r>
            <a:endParaRPr lang="en-US" altLang="zh-CN" sz="4066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340719" y="9125105"/>
            <a:ext cx="6349361" cy="3758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algn="l"/>
            <a:r>
              <a:rPr lang="en-US" altLang="zh-CN" sz="5486" b="0" u="sng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Pros:</a:t>
            </a: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架构灵活度很高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打破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K8S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的限制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与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K8S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松耦合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易于实现多集群</a:t>
            </a:r>
            <a:r>
              <a:rPr lang="zh-CN" altLang="en-US" sz="4470" b="0" dirty="0" smtClean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管理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660700" y="3342321"/>
            <a:ext cx="1494341" cy="1306301"/>
            <a:chOff x="19834557" y="3408500"/>
            <a:chExt cx="1800000" cy="1573498"/>
          </a:xfrm>
        </p:grpSpPr>
        <p:sp>
          <p:nvSpPr>
            <p:cNvPr id="4" name="Flowchart: Connector 3"/>
            <p:cNvSpPr/>
            <p:nvPr/>
          </p:nvSpPr>
          <p:spPr>
            <a:xfrm>
              <a:off x="19834557" y="3547822"/>
              <a:ext cx="1800000" cy="1352031"/>
            </a:xfrm>
            <a:prstGeom prst="flowChartConnector">
              <a:avLst/>
            </a:prstGeom>
            <a:noFill/>
            <a:ln w="152400" cap="flat">
              <a:solidFill>
                <a:srgbClr val="FFC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0636" tIns="80636" rIns="80636" bIns="80636" numCol="1" spcCol="38100" rtlCol="0" anchor="ctr">
              <a:spAutoFit/>
            </a:bodyPr>
            <a:lstStyle/>
            <a:p>
              <a:pPr defTabSz="927422"/>
              <a:endParaRPr lang="zh-CN" altLang="en-US" sz="4066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62717" y="3408500"/>
              <a:ext cx="1343681" cy="1573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0636" tIns="80636" rIns="80636" bIns="80636" numCol="1" spcCol="38100" rtlCol="0" anchor="ctr">
              <a:spAutoFit/>
            </a:bodyPr>
            <a:lstStyle/>
            <a:p>
              <a:pPr defTabSz="927422"/>
              <a:r>
                <a:rPr lang="zh-CN" altLang="en-US" sz="7314" dirty="0">
                  <a:solidFill>
                    <a:srgbClr val="FFC000"/>
                  </a:solidFill>
                </a:rPr>
                <a:t>优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4629150" y="0"/>
            <a:ext cx="18288000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5904104" y="41928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hangingPunct="0"/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在</a:t>
            </a:r>
            <a:r>
              <a:rPr lang="en-US" altLang="zh-CN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K8S</a:t>
            </a:r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上层构建新能力更有架构优势</a:t>
            </a:r>
            <a:endParaRPr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690080" y="9125264"/>
            <a:ext cx="5229507" cy="30687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algn="l"/>
            <a:r>
              <a:rPr lang="en-US" altLang="zh-CN" sz="5490" b="0" u="sng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Cons:</a:t>
            </a: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实现复杂度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社区亲和力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47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779771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9891919" y="5266763"/>
            <a:ext cx="7220956" cy="7220956"/>
          </a:xfrm>
          <a:prstGeom prst="ellipse">
            <a:avLst/>
          </a:prstGeom>
          <a:solidFill>
            <a:srgbClr val="BDBD3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7072746" y="5266763"/>
            <a:ext cx="7220956" cy="7220956"/>
          </a:xfrm>
          <a:prstGeom prst="ellipse">
            <a:avLst/>
          </a:prstGeom>
          <a:solidFill>
            <a:srgbClr val="88B97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670963" y="5266763"/>
            <a:ext cx="7220956" cy="7220956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42559" y="0"/>
            <a:ext cx="17138219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1" name="关键词/副标题"/>
          <p:cNvSpPr txBox="1"/>
          <p:nvPr/>
        </p:nvSpPr>
        <p:spPr>
          <a:xfrm>
            <a:off x="6203184" y="1"/>
            <a:ext cx="19360756" cy="183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446" rIns="46446" anchor="ctr">
            <a:normAutofit/>
          </a:bodyPr>
          <a:lstStyle>
            <a:lvl1pPr algn="l" defTabSz="914400">
              <a:lnSpc>
                <a:spcPct val="80000"/>
              </a:lnSpc>
              <a:defRPr sz="8000" cap="all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多</a:t>
            </a:r>
            <a:r>
              <a:rPr lang="en-US" altLang="zh-CN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K8S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集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群最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大的挑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战之一在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网络</a:t>
            </a:r>
            <a:endParaRPr sz="8127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36824" y="7846755"/>
            <a:ext cx="3737360" cy="1878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与云商网络</a:t>
            </a:r>
            <a:endParaRPr lang="en-US" altLang="zh-CN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的匹配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81631" y="7417945"/>
            <a:ext cx="3022458" cy="273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跨集群</a:t>
            </a:r>
            <a:endParaRPr lang="en-US" altLang="zh-CN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服务体系</a:t>
            </a:r>
            <a:endParaRPr lang="en-US" altLang="zh-CN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构建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599077" y="7846755"/>
            <a:ext cx="4452262" cy="1878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网络安全保证</a:t>
            </a:r>
            <a:endParaRPr lang="en-US" altLang="zh-CN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等众多考虑</a:t>
            </a:r>
          </a:p>
        </p:txBody>
      </p:sp>
    </p:spTree>
    <p:extLst>
      <p:ext uri="{BB962C8B-B14F-4D97-AF65-F5344CB8AC3E}">
        <p14:creationId xmlns:p14="http://schemas.microsoft.com/office/powerpoint/2010/main" val="3290199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287246" y="2195475"/>
            <a:ext cx="9699222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公有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云对容器网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络极不友好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2368" y="8747299"/>
            <a:ext cx="8692822" cy="1947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hangingPunct="1">
              <a:spcBef>
                <a:spcPts val="6500"/>
              </a:spcBef>
              <a:buSzPct val="145000"/>
              <a:defRPr sz="6000"/>
            </a:lvl1pPr>
          </a:lstStyle>
          <a:p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K8S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网络插件选择很重要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73665" y="10656406"/>
            <a:ext cx="12520091" cy="33075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选择合适自己情况的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要关注其社区发展情况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做好技术投入的准备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73665" y="4087729"/>
            <a:ext cx="10444415" cy="22592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适配阿里云时遇到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的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Arp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劫持技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术陷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阱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“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源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/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目的地址检查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”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来“捣乱”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</p:txBody>
      </p:sp>
      <p:pic>
        <p:nvPicPr>
          <p:cNvPr id="27" name="Picture 26" descr="Project Cal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149" y="12310158"/>
            <a:ext cx="4402701" cy="1411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https://www.weave.works/wp-content/uploads/16.06.03.Weave_N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789" y="11480819"/>
            <a:ext cx="2649815" cy="224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8065" y="12310159"/>
            <a:ext cx="4807533" cy="15305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87246" y="5417839"/>
            <a:ext cx="4931035" cy="1962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hangingPunct="1">
              <a:spcBef>
                <a:spcPts val="6500"/>
              </a:spcBef>
              <a:buSzPct val="145000"/>
              <a:defRPr sz="6000"/>
            </a:lvl1pPr>
          </a:lstStyle>
          <a:p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隧道还是路由</a:t>
            </a:r>
            <a:endParaRPr lang="zh-CN" altLang="en-US" sz="6095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3665" y="7376431"/>
            <a:ext cx="13546931" cy="19806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隧道派 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—— Are You Ready?</a:t>
            </a: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路由派 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—— Is Your Network Ready?</a:t>
            </a:r>
          </a:p>
        </p:txBody>
      </p:sp>
      <p:sp>
        <p:nvSpPr>
          <p:cNvPr id="29" name="矩形 28"/>
          <p:cNvSpPr/>
          <p:nvPr/>
        </p:nvSpPr>
        <p:spPr>
          <a:xfrm>
            <a:off x="4629150" y="0"/>
            <a:ext cx="18288000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5728089" y="-10795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hangingPunct="0"/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根据目标网络环境选择</a:t>
            </a:r>
            <a:r>
              <a:rPr lang="en-US" altLang="zh-CN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K8S</a:t>
            </a:r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网络插件</a:t>
            </a:r>
            <a:endParaRPr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769637" y="3531476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769637" y="6755939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769637" y="10100718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39152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214092" y="5046296"/>
            <a:ext cx="9643854" cy="1962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hangingPunct="1">
              <a:spcBef>
                <a:spcPts val="6500"/>
              </a:spcBef>
              <a:buSzPct val="145000"/>
              <a:defRPr sz="6000"/>
            </a:lvl1pPr>
          </a:lstStyle>
          <a:p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DNS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上的复杂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Hacking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技术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24261" y="5093503"/>
            <a:ext cx="9609657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不同集群的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Pod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间访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问技术</a:t>
            </a:r>
            <a:endParaRPr lang="zh-CN" altLang="en-US" sz="6095" b="0" dirty="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25323" y="6829062"/>
            <a:ext cx="11543590" cy="43557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要保持对现有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K8S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服务的兼容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要考虑到访问控制策略的实现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Pod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源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IP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在集群间可见性的保证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前期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IP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段规划非常重要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506044" y="6966338"/>
            <a:ext cx="11543590" cy="33075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要保证集群内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DNS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的正常功能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要可发现跨集群的服务地址以及外部网络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4470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Kube-dns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 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Hacking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95283" y="0"/>
            <a:ext cx="18288000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8892435" y="-11982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hangingPunct="0"/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跨集群服务体系</a:t>
            </a:r>
            <a:r>
              <a:rPr lang="zh-CN" altLang="en-US" b="0" dirty="0" smtClean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的建设</a:t>
            </a:r>
            <a:endParaRPr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919046" y="6524378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3739283" y="6410078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58921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4041147" y="4944927"/>
            <a:ext cx="19011577" cy="4130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/>
          <a:p>
            <a:r>
              <a:rPr lang="zh-CN" altLang="en-US" sz="12701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跨云商、跨区域、跨</a:t>
            </a:r>
            <a:r>
              <a:rPr lang="en-US" altLang="zh-CN" sz="12701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OS</a:t>
            </a:r>
            <a:r>
              <a:rPr lang="zh-CN" altLang="en-US" sz="12701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的</a:t>
            </a:r>
            <a:endParaRPr lang="en-US" altLang="zh-CN" sz="12701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r>
              <a:rPr lang="zh-CN" altLang="en-US" sz="12701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</a:t>
            </a:r>
            <a:r>
              <a:rPr lang="zh-CN" altLang="en-US" sz="12701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交付能力构建</a:t>
            </a:r>
          </a:p>
        </p:txBody>
      </p:sp>
      <p:sp>
        <p:nvSpPr>
          <p:cNvPr id="253" name="Shape 253"/>
          <p:cNvSpPr/>
          <p:nvPr/>
        </p:nvSpPr>
        <p:spPr>
          <a:xfrm>
            <a:off x="11879017" y="9766978"/>
            <a:ext cx="3335838" cy="143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Noto Sans S Chinese Regular"/>
              </a:defRPr>
            </a:lvl1pPr>
          </a:lstStyle>
          <a:p>
            <a:pPr defTabSz="913021"/>
            <a:r>
              <a:rPr lang="zh-CN" altLang="en-US" sz="8127" b="0" dirty="0">
                <a:latin typeface="Noto Sans S Chinese" charset="-122"/>
                <a:ea typeface="Noto Sans S Chinese" charset="-122"/>
                <a:cs typeface="Noto Sans S Chinese" charset="-122"/>
              </a:rPr>
              <a:t>马洪喜</a:t>
            </a:r>
            <a:endParaRPr sz="7337" b="0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756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29150" y="0"/>
            <a:ext cx="18288000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7243281" y="-39270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hangingPunct="0"/>
            <a:r>
              <a:rPr lang="zh-CN" altLang="en-US" b="0" dirty="0" smtClean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用户接入策略和访问控制策略</a:t>
            </a:r>
            <a:endParaRPr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11660" y="5069481"/>
            <a:ext cx="4931035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用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户接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入策略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45338" y="4899417"/>
            <a:ext cx="4931035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访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问控制策略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11660" y="7014664"/>
            <a:ext cx="11543590" cy="22592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就近访问策略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(GSLB)</a:t>
            </a: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服务可用性保证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245339" y="6615071"/>
            <a:ext cx="12828473" cy="3258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K8S Network Policy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很好，但一切都在网络插件上实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现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4470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WeaveNet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上实现</a:t>
            </a:r>
            <a:r>
              <a:rPr lang="en-US" altLang="zh-CN" sz="4470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IPBlock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的故事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54634" y="6310387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788312" y="6310387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891784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34857" y="-28125499"/>
            <a:ext cx="74850171" cy="52937080"/>
          </a:xfrm>
          <a:prstGeom prst="rect">
            <a:avLst/>
          </a:prstGeom>
        </p:spPr>
      </p:pic>
      <p:sp>
        <p:nvSpPr>
          <p:cNvPr id="146" name="副标题"/>
          <p:cNvSpPr txBox="1"/>
          <p:nvPr/>
        </p:nvSpPr>
        <p:spPr>
          <a:xfrm>
            <a:off x="1277610" y="12196251"/>
            <a:ext cx="24210524" cy="1564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11177" cap="none" dirty="0">
                <a:latin typeface="Open Sans Light" charset="0"/>
                <a:ea typeface="Open Sans Light" charset="0"/>
                <a:cs typeface="Open Sans Light" charset="0"/>
              </a:rPr>
              <a:t>Practice &amp;Pitfalls in Windows Docker</a:t>
            </a:r>
            <a:endParaRPr sz="11177" cap="none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7" name="主标题1"/>
          <p:cNvSpPr txBox="1">
            <a:spLocks noGrp="1"/>
          </p:cNvSpPr>
          <p:nvPr>
            <p:ph type="title"/>
          </p:nvPr>
        </p:nvSpPr>
        <p:spPr>
          <a:xfrm>
            <a:off x="1277613" y="3684458"/>
            <a:ext cx="23446735" cy="844922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ct val="70000"/>
              </a:lnSpc>
              <a:defRPr sz="14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en-US" b="1" dirty="0">
                <a:latin typeface="Noto Sans S Chinese" charset="-122"/>
                <a:ea typeface="Noto Sans S Chinese" charset="-122"/>
                <a:cs typeface="Noto Sans S Chinese" charset="-122"/>
              </a:rPr>
              <a:t>Windows</a:t>
            </a:r>
            <a:r>
              <a:rPr lang="zh-CN" altLang="en-US" b="1" dirty="0">
                <a:latin typeface="Noto Sans S Chinese" charset="-122"/>
                <a:ea typeface="Noto Sans S Chinese" charset="-122"/>
                <a:cs typeface="Noto Sans S Chinese" charset="-122"/>
              </a:rPr>
              <a:t>容器的实</a:t>
            </a:r>
            <a:r>
              <a:rPr lang="zh-CN" altLang="en-US" b="1" dirty="0" smtClean="0">
                <a:latin typeface="Noto Sans S Chinese" charset="-122"/>
                <a:ea typeface="Noto Sans S Chinese" charset="-122"/>
                <a:cs typeface="Noto Sans S Chinese" charset="-122"/>
              </a:rPr>
              <a:t>践</a:t>
            </a:r>
            <a:r>
              <a:rPr lang="zh-CN" altLang="en-US" b="1" dirty="0">
                <a:latin typeface="Noto Sans S Chinese" charset="-122"/>
                <a:ea typeface="Noto Sans S Chinese" charset="-122"/>
                <a:cs typeface="Noto Sans S Chinese" charset="-122"/>
              </a:rPr>
              <a:t>故事</a:t>
            </a:r>
            <a:endParaRPr b="1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398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/>
          <p:cNvSpPr/>
          <p:nvPr/>
        </p:nvSpPr>
        <p:spPr>
          <a:xfrm>
            <a:off x="9891919" y="5344629"/>
            <a:ext cx="7220956" cy="7220956"/>
          </a:xfrm>
          <a:prstGeom prst="ellipse">
            <a:avLst/>
          </a:prstGeom>
          <a:solidFill>
            <a:srgbClr val="BDBD3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7072746" y="5344629"/>
            <a:ext cx="7220956" cy="7220956"/>
          </a:xfrm>
          <a:prstGeom prst="ellipse">
            <a:avLst/>
          </a:prstGeom>
          <a:solidFill>
            <a:srgbClr val="88B97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719089" y="5344629"/>
            <a:ext cx="7220956" cy="7220956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22903" y="0"/>
            <a:ext cx="11069308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1" name="关键词/副标题"/>
          <p:cNvSpPr txBox="1"/>
          <p:nvPr/>
        </p:nvSpPr>
        <p:spPr>
          <a:xfrm>
            <a:off x="8920441" y="-19000"/>
            <a:ext cx="22206808" cy="183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446" rIns="46446" anchor="ctr">
            <a:normAutofit/>
          </a:bodyPr>
          <a:lstStyle>
            <a:lvl1pPr algn="l" defTabSz="914400">
              <a:lnSpc>
                <a:spcPct val="80000"/>
              </a:lnSpc>
              <a:defRPr sz="8000" cap="all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微软技术焕发青春</a:t>
            </a:r>
            <a:endParaRPr sz="8127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8863" y="8093131"/>
            <a:ext cx="4810528" cy="1878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defTabSz="927422"/>
            <a:r>
              <a:rPr lang="en-US" altLang="zh-CN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MS </a:t>
            </a:r>
            <a:r>
              <a:rPr lang="en-US" altLang="zh-CN" sz="5486" b="0" dirty="0">
                <a:solidFill>
                  <a:schemeClr val="accent5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❤</a:t>
            </a:r>
            <a:r>
              <a:rPr lang="en-US" altLang="zh-CN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Linux</a:t>
            </a:r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，</a:t>
            </a:r>
            <a:endParaRPr lang="en-US" altLang="zh-CN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也 </a:t>
            </a:r>
            <a:r>
              <a:rPr lang="en-US" altLang="zh-CN" sz="5486" b="0" dirty="0">
                <a:solidFill>
                  <a:schemeClr val="accent5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❤</a:t>
            </a:r>
            <a:r>
              <a:rPr lang="en-US" altLang="zh-CN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Docker</a:t>
            </a:r>
            <a:endParaRPr lang="zh-CN" altLang="en-US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17440" y="8100065"/>
            <a:ext cx="5110168" cy="185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80636" tIns="80636" rIns="80636" bIns="80636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4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sz="5486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Docker,K8S</a:t>
            </a:r>
            <a:r>
              <a:rPr lang="zh-CN" altLang="en-US" sz="5486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等</a:t>
            </a:r>
            <a:endParaRPr lang="en-US" altLang="zh-CN" sz="5486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r>
              <a:rPr lang="zh-CN" altLang="en-US" sz="5486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开源上持续投入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92211" y="8058426"/>
            <a:ext cx="4067941" cy="185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80636" tIns="80636" rIns="80636" bIns="80636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4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sz="548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.</a:t>
            </a:r>
            <a:r>
              <a:rPr lang="en-US" altLang="zh-CN" sz="5486" dirty="0" err="1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net</a:t>
            </a:r>
            <a:r>
              <a:rPr lang="en-US" altLang="zh-CN" sz="5486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Core</a:t>
            </a:r>
          </a:p>
          <a:p>
            <a:r>
              <a:rPr lang="zh-CN" altLang="en-US" sz="5486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很受欢迎</a:t>
            </a:r>
            <a:endParaRPr lang="en-US" altLang="zh-CN" sz="5486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165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610577" y="-86022"/>
            <a:ext cx="20353867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4916954" y="-35253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hangingPunct="0"/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应用跨操作系统交付的需求场景真实存在</a:t>
            </a:r>
            <a:endParaRPr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41863" y="2106347"/>
            <a:ext cx="14780078" cy="18168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en-US" altLang="zh-CN" sz="5082" b="0" dirty="0" err="1">
                <a:latin typeface="Noto Sans S Chinese Light" charset="-122"/>
                <a:ea typeface="Noto Sans S Chinese Light" charset="-122"/>
                <a:cs typeface="Noto Sans S Chinese Light" charset="-122"/>
              </a:rPr>
              <a:t>.</a:t>
            </a:r>
            <a:r>
              <a:rPr lang="en-US" altLang="zh-CN" sz="5082" b="0" dirty="0" err="1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Net</a:t>
            </a:r>
            <a:r>
              <a:rPr lang="zh-CN" altLang="en-US" sz="5082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小伙伴们蠢蠢欲动，向</a:t>
            </a:r>
            <a:r>
              <a:rPr lang="en-US" altLang="zh-CN" sz="5082" b="0" dirty="0" err="1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.Net</a:t>
            </a:r>
            <a:r>
              <a:rPr lang="en-US" altLang="zh-CN" sz="5082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 core</a:t>
            </a:r>
            <a:r>
              <a:rPr lang="zh-CN" altLang="en-US" sz="5082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、微服务迁移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37859" y="3251844"/>
            <a:ext cx="18828284" cy="18168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5082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并非所有代码都能迁过来，并非所有场景都能在</a:t>
            </a:r>
            <a:r>
              <a:rPr lang="en-US" altLang="zh-CN" sz="5082" b="0" dirty="0" err="1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.Net</a:t>
            </a:r>
            <a:r>
              <a:rPr lang="en-US" altLang="zh-CN" sz="5082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 core</a:t>
            </a:r>
            <a:r>
              <a:rPr lang="zh-CN" altLang="en-US" sz="5082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上实现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531869" y="7836874"/>
            <a:ext cx="3792350" cy="3732696"/>
            <a:chOff x="2623359" y="4574879"/>
            <a:chExt cx="5715001" cy="5715001"/>
          </a:xfrm>
        </p:grpSpPr>
        <p:sp>
          <p:nvSpPr>
            <p:cNvPr id="34" name="Circle"/>
            <p:cNvSpPr/>
            <p:nvPr/>
          </p:nvSpPr>
          <p:spPr>
            <a:xfrm>
              <a:off x="2623359" y="4574879"/>
              <a:ext cx="5715001" cy="5715001"/>
            </a:xfrm>
            <a:prstGeom prst="ellipse">
              <a:avLst/>
            </a:prstGeom>
            <a:solidFill>
              <a:srgbClr val="00AA5B"/>
            </a:solidFill>
            <a:ln w="12700" cap="flat">
              <a:noFill/>
              <a:miter lim="400000"/>
            </a:ln>
            <a:effectLst/>
          </p:spPr>
          <p:txBody>
            <a:bodyPr wrap="square" lIns="80636" tIns="80636" rIns="80636" bIns="80636" numCol="1" anchor="ctr">
              <a:noAutofit/>
            </a:bodyPr>
            <a:lstStyle/>
            <a:p>
              <a:pPr>
                <a:defRPr sz="3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454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76492" y="5629923"/>
              <a:ext cx="3408729" cy="36049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0636" tIns="80636" rIns="80636" bIns="80636" numCol="1" spcCol="38100" rtlCol="0" anchor="ctr">
              <a:spAutoFit/>
            </a:bodyPr>
            <a:lstStyle/>
            <a:p>
              <a:pPr defTabSz="927422"/>
              <a:r>
                <a:rPr lang="en-US" altLang="zh-CN" sz="3657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en-US" altLang="zh-CN" sz="365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core</a:t>
              </a:r>
            </a:p>
            <a:p>
              <a:pPr defTabSz="927422"/>
              <a:r>
                <a:rPr lang="zh-CN" altLang="en-US" sz="365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</a:t>
              </a:r>
              <a:endParaRPr lang="en-US" altLang="zh-CN" sz="365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27422"/>
              <a:r>
                <a:rPr lang="en-US" altLang="zh-CN" sz="6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6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11206" y="7836874"/>
            <a:ext cx="3792351" cy="3732696"/>
            <a:chOff x="9113275" y="4574879"/>
            <a:chExt cx="5715002" cy="5715001"/>
          </a:xfrm>
        </p:grpSpPr>
        <p:sp>
          <p:nvSpPr>
            <p:cNvPr id="37" name="Circle"/>
            <p:cNvSpPr/>
            <p:nvPr/>
          </p:nvSpPr>
          <p:spPr>
            <a:xfrm>
              <a:off x="9113275" y="4574879"/>
              <a:ext cx="5715002" cy="5715001"/>
            </a:xfrm>
            <a:prstGeom prst="ellipse">
              <a:avLst/>
            </a:prstGeom>
            <a:solidFill>
              <a:srgbClr val="BDBD32"/>
            </a:solidFill>
            <a:ln w="12700" cap="flat">
              <a:noFill/>
              <a:miter lim="400000"/>
            </a:ln>
            <a:effectLst/>
          </p:spPr>
          <p:txBody>
            <a:bodyPr wrap="square" lIns="80636" tIns="80636" rIns="80636" bIns="80636" numCol="1" anchor="ctr">
              <a:noAutofit/>
            </a:bodyPr>
            <a:lstStyle/>
            <a:p>
              <a:pPr>
                <a:defRPr sz="3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45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878667" y="5629926"/>
              <a:ext cx="4184221" cy="36049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0636" tIns="80636" rIns="80636" bIns="80636" numCol="1" spcCol="38100" rtlCol="0" anchor="ctr">
              <a:spAutoFit/>
            </a:bodyPr>
            <a:lstStyle/>
            <a:p>
              <a:r>
                <a:rPr lang="en-US" altLang="zh-CN" sz="3657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en-US" altLang="zh-CN" sz="365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657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frmwk</a:t>
              </a:r>
              <a:endParaRPr lang="en-US" altLang="zh-CN" sz="365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65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</a:t>
              </a:r>
              <a:endParaRPr lang="en-US" altLang="zh-CN" sz="365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6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6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endParaRPr lang="zh-CN" altLang="en-US" sz="325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Rectangle 38"/>
          <p:cNvSpPr/>
          <p:nvPr/>
        </p:nvSpPr>
        <p:spPr bwMode="auto">
          <a:xfrm rot="20167232">
            <a:off x="3443956" y="7562199"/>
            <a:ext cx="2712611" cy="684693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/>
        </p:spPr>
        <p:txBody>
          <a:bodyPr lIns="36572" rIns="36572" rtlCol="0" anchor="ctr"/>
          <a:lstStyle/>
          <a:p>
            <a:pPr>
              <a:spcAft>
                <a:spcPts val="406"/>
              </a:spcAft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zh-CN" altLang="en-US" sz="3657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真实案例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719" y="4878833"/>
            <a:ext cx="10997046" cy="8734191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2831173" y="3314908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831173" y="4484587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4681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816872" y="0"/>
            <a:ext cx="14630400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7255818" y="85621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hangingPunct="0"/>
            <a:r>
              <a:rPr 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Windows</a:t>
            </a:r>
            <a:r>
              <a:rPr lang="zh-CN" altLang="en-US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容器的技术陷阱</a:t>
            </a:r>
            <a:endParaRPr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93399" y="8992089"/>
            <a:ext cx="14669340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Windows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容器网络在公有云落地是个噩梦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5451" y="6842093"/>
            <a:ext cx="19188371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Hacking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技术解决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Base Image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不能从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Registry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拉取问题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45451" y="11047119"/>
            <a:ext cx="13480551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K8S Windows </a:t>
            </a:r>
            <a:r>
              <a:rPr lang="en-US" altLang="zh-CN" sz="6095" b="0" dirty="0" err="1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AIG@Slack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 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是个好地方</a:t>
            </a: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4968" y="9549469"/>
            <a:ext cx="4567251" cy="42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45454" y="2823611"/>
            <a:ext cx="13874643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很多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Windows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命令在容器环境不能运行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45454" y="4822878"/>
            <a:ext cx="9527590" cy="1947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Base Image 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超级大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(10GB+)</a:t>
            </a:r>
            <a:endParaRPr lang="zh-CN" altLang="en-US" sz="6095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902225" y="8194896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902225" y="10341748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902225" y="12409087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902225" y="6286585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902225" y="4219247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5258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267" y="-263929"/>
            <a:ext cx="27792487" cy="16479190"/>
          </a:xfrm>
          <a:prstGeom prst="rect">
            <a:avLst/>
          </a:prstGeom>
          <a:solidFill>
            <a:srgbClr val="00AA5B"/>
          </a:solidFill>
          <a:ln w="12700">
            <a:miter lim="400000"/>
          </a:ln>
        </p:spPr>
        <p:txBody>
          <a:bodyPr lIns="119062" tIns="119062" rIns="119062" bIns="119062" anchor="ctr"/>
          <a:lstStyle/>
          <a:p>
            <a:pPr defTabSz="1369417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2"/>
          </a:p>
        </p:txBody>
      </p:sp>
      <p:sp>
        <p:nvSpPr>
          <p:cNvPr id="526" name="Shape 526"/>
          <p:cNvSpPr/>
          <p:nvPr/>
        </p:nvSpPr>
        <p:spPr>
          <a:xfrm rot="19299979">
            <a:off x="8109837" y="3295480"/>
            <a:ext cx="12953888" cy="1119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BDBD32">
              <a:alpha val="49655"/>
            </a:srgbClr>
          </a:solidFill>
          <a:ln w="12700">
            <a:miter lim="400000"/>
          </a:ln>
        </p:spPr>
        <p:txBody>
          <a:bodyPr lIns="119062" tIns="119062" rIns="119062" bIns="119062" anchor="ctr"/>
          <a:lstStyle/>
          <a:p>
            <a:pPr defTabSz="1369417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2"/>
          </a:p>
        </p:txBody>
      </p:sp>
      <p:sp>
        <p:nvSpPr>
          <p:cNvPr id="528" name="Shape 528"/>
          <p:cNvSpPr/>
          <p:nvPr/>
        </p:nvSpPr>
        <p:spPr>
          <a:xfrm>
            <a:off x="7100246" y="6223592"/>
            <a:ext cx="12893377" cy="273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4" tIns="79374" rIns="79374" bIns="79374" anchor="ctr">
            <a:spAutoFit/>
          </a:bodyPr>
          <a:lstStyle>
            <a:lvl1pPr>
              <a:defRPr sz="148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444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746863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35871" y="-5764081"/>
            <a:ext cx="60517277" cy="42800276"/>
          </a:xfrm>
          <a:prstGeom prst="rect">
            <a:avLst/>
          </a:prstGeom>
        </p:spPr>
      </p:pic>
      <p:sp>
        <p:nvSpPr>
          <p:cNvPr id="146" name="副标题"/>
          <p:cNvSpPr txBox="1"/>
          <p:nvPr/>
        </p:nvSpPr>
        <p:spPr>
          <a:xfrm>
            <a:off x="591973" y="11888815"/>
            <a:ext cx="23880237" cy="158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11177" b="1" cap="none" dirty="0">
                <a:latin typeface="Open Sans Light" charset="0"/>
                <a:ea typeface="Open Sans Light" charset="0"/>
                <a:cs typeface="Open Sans Light" charset="0"/>
              </a:rPr>
              <a:t>Requirements from </a:t>
            </a:r>
            <a:r>
              <a:rPr lang="en-US" altLang="zh-CN" sz="11177" b="1" cap="none" dirty="0">
                <a:latin typeface="Open Sans Light" charset="0"/>
                <a:ea typeface="Open Sans Light" charset="0"/>
                <a:cs typeface="Open Sans Light" charset="0"/>
              </a:rPr>
              <a:t>Real </a:t>
            </a:r>
            <a:r>
              <a:rPr lang="en-US" altLang="zh-CN" sz="11177" b="1" cap="none" dirty="0">
                <a:latin typeface="Open Sans Light" charset="0"/>
                <a:ea typeface="Open Sans Light" charset="0"/>
                <a:cs typeface="Open Sans Light" charset="0"/>
              </a:rPr>
              <a:t>User Cases</a:t>
            </a:r>
            <a:endParaRPr sz="11177" b="1" cap="none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7" name="主标题1"/>
          <p:cNvSpPr txBox="1">
            <a:spLocks noGrp="1"/>
          </p:cNvSpPr>
          <p:nvPr>
            <p:ph type="title"/>
          </p:nvPr>
        </p:nvSpPr>
        <p:spPr>
          <a:xfrm>
            <a:off x="591972" y="3233278"/>
            <a:ext cx="21471686" cy="844922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ct val="70000"/>
              </a:lnSpc>
              <a:defRPr sz="14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zh-CN" altLang="en-US" b="1" dirty="0" smtClean="0">
                <a:latin typeface="Noto Sans S Chinese" charset="-122"/>
                <a:ea typeface="Noto Sans S Chinese" charset="-122"/>
                <a:cs typeface="Noto Sans S Chinese" charset="-122"/>
              </a:rPr>
              <a:t>从两个真实案例说起</a:t>
            </a:r>
            <a:endParaRPr b="1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2130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9891919" y="5175323"/>
            <a:ext cx="7220956" cy="7220956"/>
          </a:xfrm>
          <a:prstGeom prst="ellipse">
            <a:avLst/>
          </a:prstGeom>
          <a:solidFill>
            <a:srgbClr val="BDBD3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7072746" y="5175323"/>
            <a:ext cx="7220956" cy="7220956"/>
          </a:xfrm>
          <a:prstGeom prst="ellipse">
            <a:avLst/>
          </a:prstGeom>
          <a:solidFill>
            <a:srgbClr val="88B97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670963" y="5175323"/>
            <a:ext cx="7220956" cy="7220956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99439" y="0"/>
            <a:ext cx="18486783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1" name="关键词/副标题"/>
          <p:cNvSpPr txBox="1"/>
          <p:nvPr/>
        </p:nvSpPr>
        <p:spPr>
          <a:xfrm>
            <a:off x="5110381" y="0"/>
            <a:ext cx="19166536" cy="183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446" rIns="46446" anchor="ctr">
            <a:normAutofit/>
          </a:bodyPr>
          <a:lstStyle>
            <a:lvl1pPr algn="l" defTabSz="914400">
              <a:lnSpc>
                <a:spcPct val="80000"/>
              </a:lnSpc>
              <a:defRPr sz="8000" cap="all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altLang="zh-CN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Case1: 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某</a:t>
            </a:r>
            <a:r>
              <a:rPr lang="en-US" altLang="zh-CN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500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强</a:t>
            </a:r>
            <a:r>
              <a:rPr lang="en-US" altLang="zh-CN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ICT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企业全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球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业务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交付</a:t>
            </a:r>
            <a:endParaRPr lang="zh-CN" altLang="en-US" sz="8127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Open Sans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0223" y="7111586"/>
            <a:ext cx="3022458" cy="273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满足</a:t>
            </a:r>
            <a:endParaRPr lang="en-US" altLang="zh-CN" sz="5486" b="0" dirty="0">
              <a:solidFill>
                <a:schemeClr val="bg1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全球用户</a:t>
            </a:r>
            <a:endParaRPr lang="en-US" altLang="zh-CN" sz="5486" b="0" dirty="0">
              <a:solidFill>
                <a:schemeClr val="bg1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体验要求</a:t>
            </a:r>
            <a:endParaRPr lang="zh-CN" altLang="en-US" sz="5486" b="0" dirty="0">
              <a:solidFill>
                <a:schemeClr val="bg1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62258" y="7131000"/>
            <a:ext cx="3737360" cy="273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r>
              <a:rPr lang="zh-CN" altLang="en-US" sz="5486" b="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遵循</a:t>
            </a:r>
            <a:endParaRPr lang="en-US" altLang="zh-CN" sz="5486" b="0" dirty="0">
              <a:solidFill>
                <a:schemeClr val="bg1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r>
              <a:rPr lang="zh-CN" altLang="en-US" sz="5486" b="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多云和数据</a:t>
            </a:r>
            <a:endParaRPr lang="en-US" altLang="zh-CN" sz="5486" b="0" dirty="0">
              <a:solidFill>
                <a:schemeClr val="bg1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r>
              <a:rPr lang="zh-CN" altLang="en-US" sz="5486" b="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使用原则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11061" y="7111586"/>
            <a:ext cx="3022458" cy="273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r>
              <a:rPr lang="zh-CN" altLang="en-US" sz="5486" b="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实现</a:t>
            </a:r>
            <a:endParaRPr lang="en-US" altLang="zh-CN" sz="5486" b="0" dirty="0">
              <a:solidFill>
                <a:schemeClr val="bg1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r>
              <a:rPr lang="zh-CN" altLang="en-US" sz="5486" b="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微服务</a:t>
            </a:r>
            <a:endParaRPr lang="en-US" altLang="zh-CN" sz="5486" b="0" dirty="0">
              <a:solidFill>
                <a:schemeClr val="bg1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r>
              <a:rPr lang="zh-CN" altLang="en-US" sz="5486" b="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交付策略</a:t>
            </a:r>
          </a:p>
        </p:txBody>
      </p:sp>
    </p:spTree>
    <p:extLst>
      <p:ext uri="{BB962C8B-B14F-4D97-AF65-F5344CB8AC3E}">
        <p14:creationId xmlns:p14="http://schemas.microsoft.com/office/powerpoint/2010/main" val="2971421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9891919" y="5175323"/>
            <a:ext cx="7220956" cy="7220956"/>
          </a:xfrm>
          <a:prstGeom prst="ellipse">
            <a:avLst/>
          </a:prstGeom>
          <a:solidFill>
            <a:srgbClr val="BDBD3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7072746" y="5175323"/>
            <a:ext cx="7220956" cy="7220956"/>
          </a:xfrm>
          <a:prstGeom prst="ellipse">
            <a:avLst/>
          </a:prstGeom>
          <a:solidFill>
            <a:srgbClr val="88B97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670963" y="5175323"/>
            <a:ext cx="7220956" cy="7220956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07380" y="0"/>
            <a:ext cx="22899758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1" name="关键词/副标题"/>
          <p:cNvSpPr txBox="1"/>
          <p:nvPr/>
        </p:nvSpPr>
        <p:spPr>
          <a:xfrm>
            <a:off x="3425465" y="0"/>
            <a:ext cx="21953333" cy="183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446" rIns="46446" anchor="ctr">
            <a:normAutofit/>
          </a:bodyPr>
          <a:lstStyle>
            <a:lvl1pPr algn="l" defTabSz="914400">
              <a:lnSpc>
                <a:spcPct val="80000"/>
              </a:lnSpc>
              <a:defRPr sz="8000" cap="all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altLang="zh-CN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Case2: </a:t>
            </a:r>
            <a:r>
              <a:rPr lang="zh-CN" altLang="en-US" sz="8127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某超大型金融机构多数据中心应用交付</a:t>
            </a:r>
            <a:endParaRPr lang="zh-CN" altLang="en-US" sz="8127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Open Sans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2690" y="7855711"/>
            <a:ext cx="4452262" cy="1878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北京、深圳等</a:t>
            </a:r>
            <a:endParaRPr lang="en-US" altLang="zh-CN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多地数据中心</a:t>
            </a:r>
            <a:endParaRPr lang="zh-CN" altLang="en-US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1128" y="7485893"/>
            <a:ext cx="4452262" cy="273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开发、测试、</a:t>
            </a:r>
            <a:endParaRPr lang="en-US" altLang="zh-CN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生产等</a:t>
            </a:r>
            <a:endParaRPr lang="en-US" altLang="zh-CN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多套环境</a:t>
            </a:r>
            <a:endParaRPr lang="zh-CN" altLang="en-US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944289" y="7485893"/>
            <a:ext cx="3955469" cy="273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跨地区</a:t>
            </a:r>
            <a:endParaRPr lang="en-US" altLang="zh-CN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  <a:p>
            <a:pPr defTabSz="927422"/>
            <a:r>
              <a:rPr lang="zh-CN" altLang="en-US" sz="5486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高可用和分流策略</a:t>
            </a:r>
            <a:endParaRPr lang="zh-CN" altLang="en-US" sz="5486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79293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2116312" y="-17191"/>
            <a:ext cx="22899758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0" name="Picture 6" descr="thinking çå¾å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34" y="6381978"/>
            <a:ext cx="9547361" cy="63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关键词/副标题"/>
          <p:cNvSpPr txBox="1"/>
          <p:nvPr/>
        </p:nvSpPr>
        <p:spPr>
          <a:xfrm>
            <a:off x="3109930" y="-17191"/>
            <a:ext cx="23522197" cy="183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446" rIns="46446" anchor="ctr">
            <a:normAutofit/>
          </a:bodyPr>
          <a:lstStyle>
            <a:lvl1pPr algn="l" defTabSz="914400">
              <a:lnSpc>
                <a:spcPct val="80000"/>
              </a:lnSpc>
              <a:defRPr sz="8000" cap="all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zh-CN" altLang="en-US" sz="7314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跨地区、跨云商甚至是跨</a:t>
            </a:r>
            <a:r>
              <a:rPr lang="en-US" altLang="zh-CN" sz="7314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OS</a:t>
            </a:r>
            <a:r>
              <a:rPr lang="zh-CN" altLang="en-US" sz="7314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Open Sans Extrabold"/>
              </a:rPr>
              <a:t>的应用部署越来越被关注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725511" y="3687454"/>
            <a:ext cx="10669796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  <a:sym typeface="Helvetica"/>
              </a:rPr>
              <a:t> 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  <a:sym typeface="Helvetica"/>
              </a:rPr>
              <a:t>覆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  <a:sym typeface="Helvetica"/>
              </a:rPr>
              <a:t>盖全球业务、提高用户体验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725512" y="5917068"/>
            <a:ext cx="10669796" cy="1167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defTabSz="929036" hangingPunct="1">
              <a:spcAft>
                <a:spcPts val="406"/>
              </a:spcAft>
              <a:buClr>
                <a:srgbClr val="000000">
                  <a:lumMod val="50000"/>
                  <a:lumOff val="50000"/>
                </a:srgbClr>
              </a:buClr>
              <a:buSzPct val="60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 符合区域性的政策和监管需求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725511" y="8827467"/>
            <a:ext cx="10669796" cy="1167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defTabSz="929036" hangingPunct="1">
              <a:spcAft>
                <a:spcPts val="406"/>
              </a:spcAft>
              <a:buClr>
                <a:srgbClr val="000000">
                  <a:lumMod val="50000"/>
                  <a:lumOff val="50000"/>
                </a:srgbClr>
              </a:buClr>
              <a:buSzPct val="60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 企业多数据中心统一资源池化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725510" y="7372268"/>
            <a:ext cx="9875098" cy="1167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defTabSz="929036" hangingPunct="1">
              <a:spcAft>
                <a:spcPts val="406"/>
              </a:spcAft>
              <a:buClr>
                <a:srgbClr val="000000">
                  <a:lumMod val="50000"/>
                  <a:lumOff val="50000"/>
                </a:srgbClr>
              </a:buClr>
              <a:buSzPct val="60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 解除对单一云供应商的依赖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743423" y="11634180"/>
            <a:ext cx="10305017" cy="1167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defTabSz="929036" hangingPunct="1">
              <a:spcAft>
                <a:spcPts val="406"/>
              </a:spcAft>
              <a:buClr>
                <a:srgbClr val="000000">
                  <a:lumMod val="50000"/>
                  <a:lumOff val="50000"/>
                </a:srgbClr>
              </a:buClr>
              <a:buSzPct val="60000"/>
            </a:pP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 Windows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技术栈向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Linux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迁移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725508" y="10207901"/>
            <a:ext cx="10300132" cy="11678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defTabSz="929036" hangingPunct="1">
              <a:spcAft>
                <a:spcPts val="406"/>
              </a:spcAft>
              <a:buClr>
                <a:srgbClr val="000000">
                  <a:lumMod val="50000"/>
                  <a:lumOff val="50000"/>
                </a:srgbClr>
              </a:buClr>
              <a:buSzPct val="60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 私有云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+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公有云的混合态实现</a:t>
            </a:r>
          </a:p>
        </p:txBody>
      </p:sp>
      <p:sp>
        <p:nvSpPr>
          <p:cNvPr id="49" name="椭圆 48"/>
          <p:cNvSpPr/>
          <p:nvPr/>
        </p:nvSpPr>
        <p:spPr>
          <a:xfrm>
            <a:off x="12420824" y="5017042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2420824" y="6425290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2420824" y="7841216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2420824" y="9359122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2420824" y="10717979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2420824" y="12133914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8970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50832" y="-10399475"/>
            <a:ext cx="66002572" cy="46679699"/>
          </a:xfrm>
          <a:prstGeom prst="rect">
            <a:avLst/>
          </a:prstGeom>
        </p:spPr>
      </p:pic>
      <p:sp>
        <p:nvSpPr>
          <p:cNvPr id="146" name="副标题"/>
          <p:cNvSpPr txBox="1"/>
          <p:nvPr/>
        </p:nvSpPr>
        <p:spPr>
          <a:xfrm>
            <a:off x="796227" y="12146915"/>
            <a:ext cx="23076453" cy="158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11177" cap="none" dirty="0">
                <a:latin typeface="Open Sans Light" charset="0"/>
                <a:ea typeface="Open Sans Light" charset="0"/>
                <a:cs typeface="Open Sans Light" charset="0"/>
              </a:rPr>
              <a:t>No Ready To Go Industry Solutions</a:t>
            </a:r>
            <a:endParaRPr sz="11177" cap="none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7" name="主标题1"/>
          <p:cNvSpPr txBox="1">
            <a:spLocks noGrp="1"/>
          </p:cNvSpPr>
          <p:nvPr>
            <p:ph type="title"/>
          </p:nvPr>
        </p:nvSpPr>
        <p:spPr>
          <a:xfrm>
            <a:off x="796228" y="3646137"/>
            <a:ext cx="22476517" cy="844922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ct val="70000"/>
              </a:lnSpc>
              <a:defRPr sz="14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zh-CN" altLang="en-US" b="1" dirty="0" smtClean="0">
                <a:latin typeface="Noto Sans S Chinese" charset="-122"/>
                <a:ea typeface="Noto Sans S Chinese" charset="-122"/>
                <a:cs typeface="Noto Sans S Chinese" charset="-122"/>
              </a:rPr>
              <a:t>业界现有方案实难满足需求</a:t>
            </a:r>
            <a:endParaRPr b="1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992035" y="0"/>
            <a:ext cx="21431473" cy="1833177"/>
          </a:xfrm>
          <a:prstGeom prst="rect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4638090" y="-2140"/>
            <a:ext cx="22531334" cy="1833177"/>
          </a:xfrm>
          <a:prstGeom prst="rect">
            <a:avLst/>
          </a:prstGeom>
        </p:spPr>
        <p:txBody>
          <a:bodyPr lIns="46446" tIns="46446" rIns="46446" bIns="46446" anchor="ctr">
            <a:norm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hangingPunct="0"/>
            <a:r>
              <a:rPr lang="zh-CN" altLang="en-US" sz="7314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虚拟机解决的</a:t>
            </a:r>
            <a:r>
              <a:rPr lang="zh-CN" altLang="en-US" sz="7314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是操作系统交</a:t>
            </a:r>
            <a:r>
              <a:rPr lang="zh-CN" altLang="en-US" sz="7314" b="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付而不是应用交付</a:t>
            </a:r>
            <a:endParaRPr sz="7314" b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0127" y="3341411"/>
            <a:ext cx="7543116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VMware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及各种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Stack</a:t>
            </a:r>
            <a:endParaRPr lang="zh-CN" altLang="en-US" sz="6095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4786" y="7822937"/>
            <a:ext cx="8710736" cy="1975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algn="l" hangingPunct="1">
              <a:spcBef>
                <a:spcPts val="6603"/>
              </a:spcBef>
              <a:buSzPct val="145000"/>
            </a:pP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多云共管平台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(</a:t>
            </a:r>
            <a:r>
              <a:rPr lang="zh-CN" altLang="en-US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传统</a:t>
            </a:r>
            <a:r>
              <a:rPr lang="en-US" altLang="zh-CN" sz="6095" b="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CMP)</a:t>
            </a:r>
            <a:endParaRPr lang="zh-CN" altLang="en-US" sz="6095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8169" y="5292549"/>
            <a:ext cx="9503154" cy="22592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marL="580647" indent="-580647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私有云多数据中心虚拟机统一管理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混合云依然要面对不同的管理界面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39481" y="9730206"/>
            <a:ext cx="10086149" cy="33075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0636" tIns="80636" rIns="80636" bIns="80636" numCol="1" spcCol="38100" rtlCol="0" anchor="ctr">
            <a:spAutoFit/>
          </a:bodyPr>
          <a:lstStyle/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与云平台的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API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对接，支持有限云商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仅是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VM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管理或是集成</a:t>
            </a:r>
            <a:r>
              <a:rPr lang="en-US" altLang="zh-CN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VM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级别自动化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  <a:p>
            <a:pPr marL="580647" indent="-580647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面向运维为主，对开发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场景</a:t>
            </a:r>
            <a:r>
              <a:rPr lang="zh-CN" altLang="en-US" sz="4470" b="0" dirty="0">
                <a:solidFill>
                  <a:schemeClr val="bg1">
                    <a:lumMod val="50000"/>
                  </a:scheme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支持较弱</a:t>
            </a:r>
            <a:endParaRPr lang="en-US" altLang="zh-CN" sz="4470" b="0" dirty="0">
              <a:solidFill>
                <a:schemeClr val="bg1">
                  <a:lumMod val="50000"/>
                </a:schemeClr>
              </a:solidFill>
              <a:latin typeface="Noto Sans S Chinese Light" charset="-122"/>
              <a:ea typeface="Noto Sans S Chinese Light" charset="-122"/>
              <a:cs typeface="Noto Sans S Chinese Light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094" y="8428947"/>
            <a:ext cx="5315890" cy="4134036"/>
          </a:xfrm>
          <a:prstGeom prst="rect">
            <a:avLst/>
          </a:prstGeom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621" y="4329180"/>
            <a:ext cx="4571787" cy="160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8426" y="6207226"/>
            <a:ext cx="3947963" cy="1170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6639" y="6168521"/>
            <a:ext cx="3947963" cy="1248253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3122122" y="4716764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122122" y="9198290"/>
            <a:ext cx="304684" cy="304684"/>
          </a:xfrm>
          <a:prstGeom prst="ellipse">
            <a:avLst/>
          </a:prstGeom>
          <a:solidFill>
            <a:srgbClr val="4CA35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9375" tIns="79375" rIns="79375" bIns="79375" numCol="1" spcCol="38100" rtlCol="0" anchor="ctr">
            <a:spAutoFit/>
          </a:bodyPr>
          <a:lstStyle/>
          <a:p>
            <a:pPr marL="0" marR="0" indent="0" algn="ctr" defTabSz="912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33886" y="-22618390"/>
            <a:ext cx="76233136" cy="53915168"/>
          </a:xfrm>
          <a:prstGeom prst="rect">
            <a:avLst/>
          </a:prstGeom>
        </p:spPr>
      </p:pic>
      <p:sp>
        <p:nvSpPr>
          <p:cNvPr id="137" name="Rectangle 3"/>
          <p:cNvSpPr/>
          <p:nvPr/>
        </p:nvSpPr>
        <p:spPr>
          <a:xfrm>
            <a:off x="-1222279" y="9537572"/>
            <a:ext cx="29540473" cy="4073362"/>
          </a:xfrm>
          <a:prstGeom prst="rect">
            <a:avLst/>
          </a:prstGeom>
          <a:solidFill>
            <a:srgbClr val="4CA351">
              <a:alpha val="64000"/>
            </a:srgbClr>
          </a:solidFill>
          <a:ln w="12700">
            <a:miter lim="400000"/>
          </a:ln>
        </p:spPr>
        <p:txBody>
          <a:bodyPr lIns="232233" tIns="232233" rIns="232233" bIns="232233" anchor="ctr"/>
          <a:lstStyle/>
          <a:p>
            <a:pPr defTabSz="929036">
              <a:defRPr sz="1500" b="0"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1524"/>
          </a:p>
        </p:txBody>
      </p:sp>
      <p:sp>
        <p:nvSpPr>
          <p:cNvPr id="139" name="主标题1"/>
          <p:cNvSpPr txBox="1"/>
          <p:nvPr/>
        </p:nvSpPr>
        <p:spPr>
          <a:xfrm>
            <a:off x="5138524" y="11003666"/>
            <a:ext cx="23076453" cy="114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70000"/>
              </a:lnSpc>
            </a:pPr>
            <a:r>
              <a:rPr lang="zh-CN" altLang="en-US" sz="8942" dirty="0">
                <a:latin typeface="Noto Sans S Chinese" charset="-122"/>
                <a:ea typeface="Noto Sans S Chinese" charset="-122"/>
                <a:cs typeface="Noto Sans S Chinese" charset="-122"/>
                <a:sym typeface="Open Sans Extrabold"/>
              </a:rPr>
              <a:t>容器是应用交付利器，但多集群仍是难题</a:t>
            </a:r>
            <a:endParaRPr sz="8942" dirty="0">
              <a:latin typeface="Noto Sans S Chinese" charset="-122"/>
              <a:ea typeface="Noto Sans S Chinese" charset="-122"/>
              <a:cs typeface="Noto Sans S Chinese" charset="-122"/>
              <a:sym typeface="Open Sans Extrabold"/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6" y="9537575"/>
            <a:ext cx="4321471" cy="385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3377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375" tIns="79375" rIns="79375" bIns="79375" numCol="1" spcCol="38100" rtlCol="0" anchor="ctr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375" tIns="79375" rIns="79375" bIns="79375" numCol="1" spcCol="38100" rtlCol="0" anchor="ctr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846404"/>
      </a:dk1>
      <a:lt1>
        <a:srgbClr val="808184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Noto Sans S Chinese Black Bold"/>
        <a:ea typeface="Noto Sans S Chinese Black Bold"/>
        <a:cs typeface="Noto Sans S Chinese Black Bold"/>
      </a:majorFont>
      <a:minorFont>
        <a:latin typeface="Noto Sans S Chinese Regular"/>
        <a:ea typeface="Noto Sans S Chinese Regular"/>
        <a:cs typeface="Noto Sans S Chinese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08184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375" tIns="79375" rIns="79375" bIns="79375" numCol="1" spcCol="38100" rtlCol="0" anchor="ctr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375" tIns="79375" rIns="79375" bIns="79375" numCol="1" spcCol="38100" rtlCol="0" anchor="ctr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792</Words>
  <Application>Microsoft Macintosh PowerPoint</Application>
  <PresentationFormat>自定义</PresentationFormat>
  <Paragraphs>145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 Unicode MS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Lucida Grande</vt:lpstr>
      <vt:lpstr>Noto Sans S Chinese</vt:lpstr>
      <vt:lpstr>Noto Sans S Chinese Bold Bold</vt:lpstr>
      <vt:lpstr>Noto Sans S Chinese Light</vt:lpstr>
      <vt:lpstr>Noto Sans S Chinese Medium</vt:lpstr>
      <vt:lpstr>Noto Sans S Chinese Regular</vt:lpstr>
      <vt:lpstr>Open Sans</vt:lpstr>
      <vt:lpstr>Open Sans Extrabold</vt:lpstr>
      <vt:lpstr>Open Sans Italic</vt:lpstr>
      <vt:lpstr>Open Sans Light</vt:lpstr>
      <vt:lpstr>Wingdings</vt:lpstr>
      <vt:lpstr>黑体</vt:lpstr>
      <vt:lpstr>微软雅黑</vt:lpstr>
      <vt:lpstr>White</vt:lpstr>
      <vt:lpstr>1_White</vt:lpstr>
      <vt:lpstr>PowerPoint 演示文稿</vt:lpstr>
      <vt:lpstr>PowerPoint 演示文稿</vt:lpstr>
      <vt:lpstr>从两个真实案例说起</vt:lpstr>
      <vt:lpstr>PowerPoint 演示文稿</vt:lpstr>
      <vt:lpstr>PowerPoint 演示文稿</vt:lpstr>
      <vt:lpstr>PowerPoint 演示文稿</vt:lpstr>
      <vt:lpstr>业界现有方案实难满足需求</vt:lpstr>
      <vt:lpstr>虚拟机解决的是操作系统交付而不是应用交付</vt:lpstr>
      <vt:lpstr>PowerPoint 演示文稿</vt:lpstr>
      <vt:lpstr>K8S Federation项目现状</vt:lpstr>
      <vt:lpstr>其它开源项目也无法满足需求</vt:lpstr>
      <vt:lpstr>一种经验证可行的技术方案</vt:lpstr>
      <vt:lpstr>经验证可行的技术架构</vt:lpstr>
      <vt:lpstr>应用示例</vt:lpstr>
      <vt:lpstr>一些关键的技术考量点</vt:lpstr>
      <vt:lpstr>在K8S上层构建新能力更有架构优势</vt:lpstr>
      <vt:lpstr>PowerPoint 演示文稿</vt:lpstr>
      <vt:lpstr>根据目标网络环境选择K8S网络插件</vt:lpstr>
      <vt:lpstr>跨集群服务体系的建设</vt:lpstr>
      <vt:lpstr>用户接入策略和访问控制策略</vt:lpstr>
      <vt:lpstr>Windows容器的实践故事</vt:lpstr>
      <vt:lpstr>PowerPoint 演示文稿</vt:lpstr>
      <vt:lpstr>应用跨操作系统交付的需求场景真实存在</vt:lpstr>
      <vt:lpstr>Windows容器的技术陷阱</vt:lpstr>
      <vt:lpstr>PowerPoint 演示文稿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 Wu</dc:creator>
  <cp:lastModifiedBy>Microsoft Office 用户</cp:lastModifiedBy>
  <cp:revision>521</cp:revision>
  <dcterms:modified xsi:type="dcterms:W3CDTF">2018-05-31T10:00:48Z</dcterms:modified>
</cp:coreProperties>
</file>